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485" r:id="rId2"/>
    <p:sldId id="484" r:id="rId3"/>
    <p:sldId id="256" r:id="rId4"/>
    <p:sldId id="472" r:id="rId5"/>
    <p:sldId id="473" r:id="rId6"/>
    <p:sldId id="470" r:id="rId7"/>
    <p:sldId id="377" r:id="rId8"/>
    <p:sldId id="308" r:id="rId9"/>
    <p:sldId id="378" r:id="rId10"/>
    <p:sldId id="380" r:id="rId11"/>
    <p:sldId id="483" r:id="rId12"/>
    <p:sldId id="476" r:id="rId13"/>
    <p:sldId id="478" r:id="rId14"/>
    <p:sldId id="479" r:id="rId15"/>
    <p:sldId id="388" r:id="rId16"/>
    <p:sldId id="481" r:id="rId17"/>
    <p:sldId id="390" r:id="rId18"/>
    <p:sldId id="286" r:id="rId19"/>
    <p:sldId id="480" r:id="rId20"/>
    <p:sldId id="389" r:id="rId21"/>
    <p:sldId id="471" r:id="rId22"/>
    <p:sldId id="266" r:id="rId23"/>
    <p:sldId id="414" r:id="rId24"/>
    <p:sldId id="267" r:id="rId25"/>
    <p:sldId id="269" r:id="rId26"/>
    <p:sldId id="270" r:id="rId27"/>
    <p:sldId id="271" r:id="rId28"/>
    <p:sldId id="272" r:id="rId29"/>
    <p:sldId id="257" r:id="rId30"/>
    <p:sldId id="273" r:id="rId31"/>
    <p:sldId id="274" r:id="rId32"/>
    <p:sldId id="415" r:id="rId33"/>
    <p:sldId id="278" r:id="rId34"/>
    <p:sldId id="276" r:id="rId35"/>
    <p:sldId id="277" r:id="rId36"/>
    <p:sldId id="489" r:id="rId37"/>
    <p:sldId id="490" r:id="rId38"/>
    <p:sldId id="416" r:id="rId39"/>
    <p:sldId id="258" r:id="rId40"/>
    <p:sldId id="279" r:id="rId41"/>
    <p:sldId id="418" r:id="rId42"/>
    <p:sldId id="419" r:id="rId43"/>
    <p:sldId id="464" r:id="rId44"/>
    <p:sldId id="282" r:id="rId45"/>
    <p:sldId id="488" r:id="rId46"/>
    <p:sldId id="259" r:id="rId47"/>
    <p:sldId id="284" r:id="rId48"/>
    <p:sldId id="462" r:id="rId49"/>
    <p:sldId id="285" r:id="rId50"/>
    <p:sldId id="408" r:id="rId51"/>
    <p:sldId id="411" r:id="rId52"/>
    <p:sldId id="406" r:id="rId53"/>
    <p:sldId id="412" r:id="rId54"/>
    <p:sldId id="288" r:id="rId55"/>
    <p:sldId id="289" r:id="rId56"/>
    <p:sldId id="413" r:id="rId57"/>
    <p:sldId id="420" r:id="rId58"/>
    <p:sldId id="421" r:id="rId59"/>
    <p:sldId id="283" r:id="rId60"/>
    <p:sldId id="422" r:id="rId61"/>
    <p:sldId id="423" r:id="rId62"/>
    <p:sldId id="425" r:id="rId63"/>
    <p:sldId id="426" r:id="rId64"/>
    <p:sldId id="427" r:id="rId65"/>
    <p:sldId id="424" r:id="rId66"/>
    <p:sldId id="428" r:id="rId67"/>
    <p:sldId id="429" r:id="rId68"/>
    <p:sldId id="430" r:id="rId69"/>
    <p:sldId id="463" r:id="rId70"/>
    <p:sldId id="431" r:id="rId71"/>
    <p:sldId id="432" r:id="rId72"/>
    <p:sldId id="433" r:id="rId73"/>
    <p:sldId id="260" r:id="rId74"/>
    <p:sldId id="261" r:id="rId75"/>
    <p:sldId id="262" r:id="rId76"/>
    <p:sldId id="263" r:id="rId77"/>
    <p:sldId id="264" r:id="rId78"/>
    <p:sldId id="265" r:id="rId79"/>
    <p:sldId id="434" r:id="rId80"/>
    <p:sldId id="435" r:id="rId81"/>
    <p:sldId id="268" r:id="rId82"/>
    <p:sldId id="436" r:id="rId83"/>
    <p:sldId id="437" r:id="rId84"/>
    <p:sldId id="438" r:id="rId85"/>
    <p:sldId id="439" r:id="rId86"/>
    <p:sldId id="440" r:id="rId87"/>
    <p:sldId id="441" r:id="rId88"/>
    <p:sldId id="275" r:id="rId89"/>
    <p:sldId id="442" r:id="rId90"/>
    <p:sldId id="443" r:id="rId91"/>
    <p:sldId id="444" r:id="rId92"/>
    <p:sldId id="445" r:id="rId93"/>
    <p:sldId id="280" r:id="rId94"/>
    <p:sldId id="281" r:id="rId95"/>
    <p:sldId id="486" r:id="rId96"/>
    <p:sldId id="446" r:id="rId97"/>
    <p:sldId id="447" r:id="rId98"/>
    <p:sldId id="450" r:id="rId99"/>
    <p:sldId id="451" r:id="rId100"/>
    <p:sldId id="448" r:id="rId101"/>
    <p:sldId id="454" r:id="rId102"/>
    <p:sldId id="455" r:id="rId103"/>
    <p:sldId id="456" r:id="rId104"/>
    <p:sldId id="457" r:id="rId105"/>
    <p:sldId id="452" r:id="rId106"/>
    <p:sldId id="458" r:id="rId107"/>
    <p:sldId id="459" r:id="rId108"/>
    <p:sldId id="465" r:id="rId109"/>
    <p:sldId id="460" r:id="rId110"/>
    <p:sldId id="487" r:id="rId111"/>
    <p:sldId id="466" r:id="rId112"/>
    <p:sldId id="467" r:id="rId113"/>
    <p:sldId id="468" r:id="rId114"/>
    <p:sldId id="469" r:id="rId115"/>
    <p:sldId id="491"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of Sessions" id="{79E3C2D4-A39F-40DD-8B5E-5642A892AD8E}">
          <p14:sldIdLst>
            <p14:sldId id="485"/>
            <p14:sldId id="484"/>
          </p14:sldIdLst>
        </p14:section>
        <p14:section name="Introduction" id="{E3CC1FFC-B349-4996-95FA-4E0C0EBFD6A6}">
          <p14:sldIdLst>
            <p14:sldId id="256"/>
            <p14:sldId id="472"/>
            <p14:sldId id="473"/>
            <p14:sldId id="470"/>
            <p14:sldId id="377"/>
            <p14:sldId id="308"/>
            <p14:sldId id="378"/>
            <p14:sldId id="380"/>
            <p14:sldId id="483"/>
            <p14:sldId id="476"/>
            <p14:sldId id="478"/>
            <p14:sldId id="479"/>
            <p14:sldId id="388"/>
            <p14:sldId id="481"/>
            <p14:sldId id="390"/>
            <p14:sldId id="286"/>
            <p14:sldId id="480"/>
            <p14:sldId id="389"/>
          </p14:sldIdLst>
        </p14:section>
        <p14:section name="DEFINE - Session 1: Visioning the future" id="{C34ED154-C19F-4870-9F5C-7184DE5E719B}">
          <p14:sldIdLst>
            <p14:sldId id="471"/>
            <p14:sldId id="266"/>
            <p14:sldId id="414"/>
            <p14:sldId id="267"/>
            <p14:sldId id="269"/>
            <p14:sldId id="270"/>
            <p14:sldId id="271"/>
            <p14:sldId id="272"/>
          </p14:sldIdLst>
        </p14:section>
        <p14:section name="DEFINE - Session 2: Select Challenge" id="{A2F64CFE-DFD1-4939-BDDE-53396F982CD2}">
          <p14:sldIdLst>
            <p14:sldId id="257"/>
            <p14:sldId id="273"/>
            <p14:sldId id="274"/>
            <p14:sldId id="415"/>
            <p14:sldId id="278"/>
            <p14:sldId id="276"/>
            <p14:sldId id="277"/>
            <p14:sldId id="489"/>
            <p14:sldId id="490"/>
            <p14:sldId id="416"/>
          </p14:sldIdLst>
        </p14:section>
        <p14:section name="DEFINE - Session 3: Understand your challenge" id="{4E5744E4-D8C2-4D8D-BD80-B677FC8BDE1A}">
          <p14:sldIdLst>
            <p14:sldId id="258"/>
            <p14:sldId id="279"/>
            <p14:sldId id="418"/>
            <p14:sldId id="419"/>
            <p14:sldId id="464"/>
            <p14:sldId id="282"/>
            <p14:sldId id="488"/>
          </p14:sldIdLst>
        </p14:section>
        <p14:section name="DEFINE - Session 4: Writing Research Questions" id="{DE4A5E33-971A-4B81-B465-056C5DCC7CDF}">
          <p14:sldIdLst>
            <p14:sldId id="259"/>
            <p14:sldId id="284"/>
            <p14:sldId id="462"/>
            <p14:sldId id="285"/>
            <p14:sldId id="408"/>
            <p14:sldId id="411"/>
            <p14:sldId id="406"/>
            <p14:sldId id="412"/>
            <p14:sldId id="288"/>
            <p14:sldId id="289"/>
            <p14:sldId id="413"/>
            <p14:sldId id="420"/>
            <p14:sldId id="421"/>
            <p14:sldId id="283"/>
          </p14:sldIdLst>
        </p14:section>
        <p14:section name="DISCOVER - Session 5: Exploring Nature for Solutions (pt.1)" id="{DA93382C-8212-4FD5-A220-9140861607AA}">
          <p14:sldIdLst>
            <p14:sldId id="422"/>
            <p14:sldId id="423"/>
            <p14:sldId id="425"/>
            <p14:sldId id="426"/>
            <p14:sldId id="427"/>
            <p14:sldId id="424"/>
            <p14:sldId id="428"/>
          </p14:sldIdLst>
        </p14:section>
        <p14:section name="DISCOVER - Session 6: Exploring Nature for Solutions (pt 2)" id="{23F3764C-2BE2-42DA-B43A-0B67DF7C02D9}">
          <p14:sldIdLst>
            <p14:sldId id="429"/>
            <p14:sldId id="430"/>
            <p14:sldId id="463"/>
            <p14:sldId id="431"/>
            <p14:sldId id="432"/>
            <p14:sldId id="433"/>
            <p14:sldId id="260"/>
            <p14:sldId id="261"/>
            <p14:sldId id="262"/>
            <p14:sldId id="263"/>
            <p14:sldId id="264"/>
            <p14:sldId id="265"/>
            <p14:sldId id="434"/>
            <p14:sldId id="435"/>
            <p14:sldId id="268"/>
            <p14:sldId id="436"/>
            <p14:sldId id="437"/>
            <p14:sldId id="438"/>
            <p14:sldId id="439"/>
            <p14:sldId id="440"/>
            <p14:sldId id="441"/>
            <p14:sldId id="275"/>
            <p14:sldId id="442"/>
            <p14:sldId id="443"/>
            <p14:sldId id="444"/>
            <p14:sldId id="445"/>
            <p14:sldId id="280"/>
            <p14:sldId id="281"/>
            <p14:sldId id="486"/>
          </p14:sldIdLst>
        </p14:section>
        <p14:section name="CREATE - Session 7: Create your design solution (pt 1)" id="{5C18AB3C-B65F-4CBE-B6A1-0ECB2E4F1B38}">
          <p14:sldIdLst>
            <p14:sldId id="446"/>
            <p14:sldId id="447"/>
            <p14:sldId id="450"/>
          </p14:sldIdLst>
        </p14:section>
        <p14:section name="CREATE - Session 8: Create your design solution (pt 2)" id="{5D213F92-6A16-4559-8BFE-B33066EBAD1A}">
          <p14:sldIdLst>
            <p14:sldId id="451"/>
            <p14:sldId id="448"/>
            <p14:sldId id="454"/>
            <p14:sldId id="455"/>
            <p14:sldId id="456"/>
            <p14:sldId id="457"/>
            <p14:sldId id="452"/>
            <p14:sldId id="458"/>
          </p14:sldIdLst>
        </p14:section>
        <p14:section name="CREATE - Session 9: Evaluating and Improving" id="{AB9D3A53-E176-4A5D-9A4C-59E681F7D19B}">
          <p14:sldIdLst>
            <p14:sldId id="459"/>
            <p14:sldId id="465"/>
            <p14:sldId id="460"/>
            <p14:sldId id="487"/>
          </p14:sldIdLst>
        </p14:section>
        <p14:section name="COMMUNICATE - Session 10: communicating" id="{7DBED4CA-4464-4EAE-AC36-036D63662783}">
          <p14:sldIdLst>
            <p14:sldId id="466"/>
            <p14:sldId id="467"/>
            <p14:sldId id="468"/>
            <p14:sldId id="469"/>
            <p14:sldId id="4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2EF1A6-B836-F600-BFAC-8450D75BE511}" name="Winks, Lewis" initials="WL" userId="S::l.winks@exeter.ac.uk::f2e25cc7-a1a3-449f-932c-1b3cf27c0f3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91" autoAdjust="0"/>
    <p:restoredTop sz="94660"/>
  </p:normalViewPr>
  <p:slideViewPr>
    <p:cSldViewPr snapToGrid="0">
      <p:cViewPr varScale="1">
        <p:scale>
          <a:sx n="109" d="100"/>
          <a:sy n="109" d="100"/>
        </p:scale>
        <p:origin x="192" y="10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B9ACB-6EA1-4EB9-960E-9F8056430E33}" type="datetimeFigureOut">
              <a:rPr lang="en-GB" smtClean="0"/>
              <a:t>25/01/2023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8B922-68F7-4E7F-BDD0-5B7116D98853}" type="slidenum">
              <a:rPr lang="en-GB" smtClean="0"/>
              <a:t>‹#›</a:t>
            </a:fld>
            <a:endParaRPr lang="en-GB"/>
          </a:p>
        </p:txBody>
      </p:sp>
    </p:spTree>
    <p:extLst>
      <p:ext uri="{BB962C8B-B14F-4D97-AF65-F5344CB8AC3E}">
        <p14:creationId xmlns:p14="http://schemas.microsoft.com/office/powerpoint/2010/main" val="1368424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ewscientist.com/article/dn27718-wind-turbines-with-owl-wings-could-silently-make-extra-energy/#ixzz5znJE68R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50826080@N00" TargetMode="External"/><Relationship Id="rId4" Type="http://schemas.openxmlformats.org/officeDocument/2006/relationships/hyperlink" Target="https://www.flickr.com/photos/50826080@N00/18988126603"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uifP0FFmDyo"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b--9igdjVj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uifP0FFmDyo"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b--9igdjVj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50826080@N00/18988126603"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50826080@N0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50826080@N00/18988126603"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50826080@N0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50826080@N00/18988126603"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50826080@N0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50826080@N00/18988126603"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50826080@N0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sknature.org/strategy/surface-allows-self-cleaning/#.WLBqNG_hBh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sknature.org/strategy/surface-allows-self-cleaning/#.WLBqNG_hBh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Owl wings suppress noise. Evenly spaced bristles along the width of the wings break up sound waves as an owl flies, preventing them from building up and producing noise. At the same time, a canopy of downy feathers reduces air pressure on the wings’ surface, providing a dampening effect. Wind turbines can use the same thinking to reduce noise.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u="none" strike="noStrike"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See: </a:t>
            </a:r>
            <a:r>
              <a:rPr lang="en-US" sz="1200" u="none" strike="noStrike" kern="1200" dirty="0">
                <a:solidFill>
                  <a:schemeClr val="tx1"/>
                </a:solidFill>
                <a:effectLst/>
                <a:latin typeface="+mn-lt"/>
                <a:ea typeface="+mn-ea"/>
                <a:cs typeface="+mn-cs"/>
                <a:hlinkClick r:id="rId3"/>
              </a:rPr>
              <a:t>https://www.newscientist.com/article/dn27718-wind-turbines-with-owl-wings-could-silently-make-extra-energy/#ixzz5znJE68Ra</a:t>
            </a:r>
            <a:br>
              <a:rPr lang="en-US" sz="1200" u="none" strike="noStrike" kern="1200" dirty="0">
                <a:solidFill>
                  <a:schemeClr val="tx1"/>
                </a:solidFill>
                <a:effectLst/>
                <a:latin typeface="+mn-lt"/>
                <a:ea typeface="+mn-ea"/>
                <a:cs typeface="+mn-cs"/>
              </a:rPr>
            </a:br>
            <a:endParaRPr lang="en-US" sz="120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"Owl in flight"</a:t>
            </a:r>
            <a:r>
              <a:rPr lang="en-US" dirty="0"/>
              <a:t> by </a:t>
            </a:r>
            <a:r>
              <a:rPr lang="en-US" dirty="0">
                <a:hlinkClick r:id="rId5"/>
              </a:rPr>
              <a:t>SFB579 Namaste</a:t>
            </a:r>
            <a:r>
              <a:rPr lang="en-US" dirty="0"/>
              <a:t> is licensed under </a:t>
            </a:r>
            <a:r>
              <a:rPr lang="en-US" dirty="0">
                <a:hlinkClick r:id="rId6"/>
              </a:rPr>
              <a:t>CC BY 2.0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E57EB-F16A-4DC3-BC98-35BDE347EE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567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689515"/>
            <a:ext cx="5486400" cy="444269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640"/>
              </a:spcBef>
              <a:spcAft>
                <a:spcPts val="0"/>
              </a:spcAft>
              <a:buClr>
                <a:schemeClr val="dk1"/>
              </a:buClr>
              <a:buSzPts val="1100"/>
              <a:buFont typeface="Arial"/>
              <a:buNone/>
              <a:tabLst/>
              <a:defRPr/>
            </a:pPr>
            <a:r>
              <a:rPr lang="en-GB" dirty="0">
                <a:solidFill>
                  <a:srgbClr val="FFFFFF"/>
                </a:solidFill>
              </a:rPr>
              <a:t>When presented with oat flakes arranged in the pattern of Japanese cities around Tokyo, brainless, single-celled slime moulds construct networks of nutrient-</a:t>
            </a:r>
            <a:r>
              <a:rPr lang="en-GB" dirty="0" err="1">
                <a:solidFill>
                  <a:srgbClr val="FFFFFF"/>
                </a:solidFill>
              </a:rPr>
              <a:t>channeling</a:t>
            </a:r>
            <a:r>
              <a:rPr lang="en-GB" dirty="0">
                <a:solidFill>
                  <a:srgbClr val="FFFFFF"/>
                </a:solidFill>
              </a:rPr>
              <a:t> tubes that are strikingly similar to the layout of the Japanese rail system, researchers from Japan and England report Jan. 22 in Science. A new model based on the simple rules of the slime mould's behaviour may lead to the design of more efficient, adaptable networks, the team contends.</a:t>
            </a:r>
          </a:p>
          <a:p>
            <a:pPr marL="0" lvl="0" indent="0" algn="l" rtl="0">
              <a:spcBef>
                <a:spcPts val="0"/>
              </a:spcBef>
              <a:spcAft>
                <a:spcPts val="0"/>
              </a:spcAft>
              <a:buNone/>
            </a:pPr>
            <a:endParaRPr lang="en-GB" sz="1100" u="sng" dirty="0">
              <a:solidFill>
                <a:schemeClr val="hlink"/>
              </a:solidFill>
              <a:hlinkClick r:id="" action="ppaction://noaction"/>
            </a:endParaRPr>
          </a:p>
          <a:p>
            <a:pPr marL="0" lvl="0" indent="0" algn="l" rtl="0">
              <a:spcBef>
                <a:spcPts val="0"/>
              </a:spcBef>
              <a:spcAft>
                <a:spcPts val="0"/>
              </a:spcAft>
              <a:buNone/>
            </a:pPr>
            <a:r>
              <a:rPr lang="en-GB" sz="1100" u="sng" dirty="0">
                <a:solidFill>
                  <a:schemeClr val="hlink"/>
                </a:solidFill>
                <a:hlinkClick r:id="" action="ppaction://noaction"/>
              </a:rPr>
              <a:t>https://www.theguardian.com/cities/2014/feb/18/slime-mould-rail-road-transport-routes</a:t>
            </a:r>
            <a:endParaRPr lang="en-GB" dirty="0"/>
          </a:p>
          <a:p>
            <a:pPr marL="0" lvl="0" indent="0" algn="l" rtl="0">
              <a:spcBef>
                <a:spcPts val="0"/>
              </a:spcBef>
              <a:spcAft>
                <a:spcPts val="0"/>
              </a:spcAft>
              <a:buNone/>
            </a:pPr>
            <a:r>
              <a:rPr lang="en-GB" sz="1100" u="sng" dirty="0">
                <a:solidFill>
                  <a:schemeClr val="hlink"/>
                </a:solidFill>
                <a:hlinkClick r:id="rId3"/>
              </a:rPr>
              <a:t>https://www.youtube.com/watch?v=uifP0FFmDyo</a:t>
            </a:r>
            <a:endParaRPr lang="en-GB" dirty="0"/>
          </a:p>
          <a:p>
            <a:pPr marL="0" lvl="0" indent="0" algn="l" rtl="0">
              <a:spcBef>
                <a:spcPts val="0"/>
              </a:spcBef>
              <a:spcAft>
                <a:spcPts val="0"/>
              </a:spcAft>
              <a:buNone/>
            </a:pPr>
            <a:r>
              <a:rPr lang="en-GB" sz="1100" u="sng" dirty="0">
                <a:solidFill>
                  <a:schemeClr val="hlink"/>
                </a:solidFill>
                <a:hlinkClick r:id="rId4"/>
              </a:rPr>
              <a:t>https://www.youtube.com/watch?v=b--9igdjVj0</a:t>
            </a:r>
            <a:endParaRPr lang="en-GB" dirty="0"/>
          </a:p>
        </p:txBody>
      </p:sp>
      <p:sp>
        <p:nvSpPr>
          <p:cNvPr id="143" name="Google Shape;143;p8:notes"/>
          <p:cNvSpPr>
            <a:spLocks noGrp="1" noRot="1" noChangeAspect="1"/>
          </p:cNvSpPr>
          <p:nvPr>
            <p:ph type="sldImg" idx="2"/>
          </p:nvPr>
        </p:nvSpPr>
        <p:spPr>
          <a:xfrm>
            <a:off x="138113"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7325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689515"/>
            <a:ext cx="5486400" cy="444269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640"/>
              </a:spcBef>
              <a:spcAft>
                <a:spcPts val="0"/>
              </a:spcAft>
              <a:buClr>
                <a:schemeClr val="dk1"/>
              </a:buClr>
              <a:buSzPts val="1100"/>
              <a:buFont typeface="Arial"/>
              <a:buNone/>
              <a:tabLst/>
              <a:defRPr/>
            </a:pPr>
            <a:r>
              <a:rPr lang="en-GB" dirty="0">
                <a:solidFill>
                  <a:srgbClr val="FFFFFF"/>
                </a:solidFill>
              </a:rPr>
              <a:t>When presented with oat flakes arranged in the pattern of Japanese cities around Tokyo, brainless, single-celled slime moulds construct networks of nutrient-</a:t>
            </a:r>
            <a:r>
              <a:rPr lang="en-GB" dirty="0" err="1">
                <a:solidFill>
                  <a:srgbClr val="FFFFFF"/>
                </a:solidFill>
              </a:rPr>
              <a:t>channeling</a:t>
            </a:r>
            <a:r>
              <a:rPr lang="en-GB" dirty="0">
                <a:solidFill>
                  <a:srgbClr val="FFFFFF"/>
                </a:solidFill>
              </a:rPr>
              <a:t> tubes that are strikingly similar to the layout of the Japanese rail system, researchers from Japan and England report Jan. 22 in Science. A new model based on the simple rules of the slime mould's behaviour may lead to the design of more efficient, adaptable networks, the team contends.</a:t>
            </a:r>
          </a:p>
          <a:p>
            <a:pPr marL="0" lvl="0" indent="0" algn="l" rtl="0">
              <a:spcBef>
                <a:spcPts val="0"/>
              </a:spcBef>
              <a:spcAft>
                <a:spcPts val="0"/>
              </a:spcAft>
              <a:buNone/>
            </a:pPr>
            <a:endParaRPr lang="en-GB" sz="1100" u="sng" dirty="0">
              <a:solidFill>
                <a:schemeClr val="hlink"/>
              </a:solidFill>
              <a:hlinkClick r:id="" action="ppaction://noaction"/>
            </a:endParaRPr>
          </a:p>
          <a:p>
            <a:pPr marL="0" lvl="0" indent="0" algn="l" rtl="0">
              <a:spcBef>
                <a:spcPts val="0"/>
              </a:spcBef>
              <a:spcAft>
                <a:spcPts val="0"/>
              </a:spcAft>
              <a:buNone/>
            </a:pPr>
            <a:r>
              <a:rPr lang="en-GB" sz="1100" u="sng" dirty="0">
                <a:solidFill>
                  <a:schemeClr val="hlink"/>
                </a:solidFill>
                <a:hlinkClick r:id="" action="ppaction://noaction"/>
              </a:rPr>
              <a:t>https://www.theguardian.com/cities/2014/feb/18/slime-mould-rail-road-transport-routes</a:t>
            </a:r>
            <a:endParaRPr lang="en-GB" dirty="0"/>
          </a:p>
          <a:p>
            <a:pPr marL="0" lvl="0" indent="0" algn="l" rtl="0">
              <a:spcBef>
                <a:spcPts val="0"/>
              </a:spcBef>
              <a:spcAft>
                <a:spcPts val="0"/>
              </a:spcAft>
              <a:buNone/>
            </a:pPr>
            <a:r>
              <a:rPr lang="en-GB" sz="1100" u="sng" dirty="0">
                <a:solidFill>
                  <a:schemeClr val="hlink"/>
                </a:solidFill>
                <a:hlinkClick r:id="rId3"/>
              </a:rPr>
              <a:t>https://www.youtube.com/watch?v=uifP0FFmDyo</a:t>
            </a:r>
            <a:endParaRPr lang="en-GB" dirty="0"/>
          </a:p>
          <a:p>
            <a:pPr marL="0" lvl="0" indent="0" algn="l" rtl="0">
              <a:spcBef>
                <a:spcPts val="0"/>
              </a:spcBef>
              <a:spcAft>
                <a:spcPts val="0"/>
              </a:spcAft>
              <a:buNone/>
            </a:pPr>
            <a:r>
              <a:rPr lang="en-GB" sz="1100" u="sng" dirty="0">
                <a:solidFill>
                  <a:schemeClr val="hlink"/>
                </a:solidFill>
                <a:hlinkClick r:id="rId4"/>
              </a:rPr>
              <a:t>https://www.youtube.com/watch?v=b--9igdjVj0</a:t>
            </a:r>
            <a:endParaRPr lang="en-GB" dirty="0"/>
          </a:p>
        </p:txBody>
      </p:sp>
      <p:sp>
        <p:nvSpPr>
          <p:cNvPr id="143" name="Google Shape;143;p8:notes"/>
          <p:cNvSpPr>
            <a:spLocks noGrp="1" noRot="1" noChangeAspect="1"/>
          </p:cNvSpPr>
          <p:nvPr>
            <p:ph type="sldImg" idx="2"/>
          </p:nvPr>
        </p:nvSpPr>
        <p:spPr>
          <a:xfrm>
            <a:off x="138113"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616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689515"/>
            <a:ext cx="5486400" cy="444269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1600"/>
              </a:spcAft>
              <a:buClr>
                <a:schemeClr val="dk1"/>
              </a:buClr>
              <a:buSzPts val="1100"/>
              <a:buFont typeface="Arial"/>
              <a:buNone/>
            </a:pPr>
            <a:endParaRPr lang="en-GB" sz="1400" dirty="0">
              <a:solidFill>
                <a:schemeClr val="dk1"/>
              </a:solidFill>
              <a:latin typeface="Calibri"/>
              <a:sym typeface="Calibri"/>
            </a:endParaRPr>
          </a:p>
          <a:p>
            <a:pPr marL="0" lvl="0" indent="0" algn="l" rtl="0">
              <a:spcBef>
                <a:spcPts val="0"/>
              </a:spcBef>
              <a:spcAft>
                <a:spcPts val="0"/>
              </a:spcAft>
              <a:buNone/>
            </a:pPr>
            <a:r>
              <a:rPr lang="en-GB" dirty="0">
                <a:solidFill>
                  <a:srgbClr val="FFFFFF"/>
                </a:solidFill>
              </a:rPr>
              <a:t>In 1941 a Swiss engineer named George de </a:t>
            </a:r>
            <a:r>
              <a:rPr lang="en-GB" dirty="0" err="1">
                <a:solidFill>
                  <a:srgbClr val="FFFFFF"/>
                </a:solidFill>
              </a:rPr>
              <a:t>Mestral</a:t>
            </a:r>
            <a:r>
              <a:rPr lang="en-GB" dirty="0">
                <a:solidFill>
                  <a:srgbClr val="FFFFFF"/>
                </a:solidFill>
              </a:rPr>
              <a:t> was hunting in the Jura mountains in Switzerland when he noticed small burrs from what was later identified as the Burdock plant stuck to his pant legs and covering his dog’s fur.</a:t>
            </a:r>
          </a:p>
          <a:p>
            <a:pPr marL="0" lvl="0" indent="0" algn="l" rtl="0">
              <a:spcBef>
                <a:spcPts val="0"/>
              </a:spcBef>
              <a:spcAft>
                <a:spcPts val="0"/>
              </a:spcAft>
              <a:buNone/>
            </a:pPr>
            <a:r>
              <a:rPr lang="en-GB" dirty="0">
                <a:solidFill>
                  <a:srgbClr val="FFFFFF"/>
                </a:solidFill>
              </a:rPr>
              <a:t>He and his dog had been traversing riverbanks where Burdock typically grows wild (it does well in disturbed habitats where it can self-seed, and propagates its seeds through burrs that get stuck and distributed by the fur of passing animals). De </a:t>
            </a:r>
            <a:r>
              <a:rPr lang="en-GB" dirty="0" err="1">
                <a:solidFill>
                  <a:srgbClr val="FFFFFF"/>
                </a:solidFill>
              </a:rPr>
              <a:t>Mestral</a:t>
            </a:r>
            <a:r>
              <a:rPr lang="en-GB" dirty="0">
                <a:solidFill>
                  <a:srgbClr val="FFFFFF"/>
                </a:solidFill>
              </a:rPr>
              <a:t> wondered how the tiny hooks of the cockle-burs (the seed packets produced by Burdock, which are covered with stiff spines) were sticking to him.</a:t>
            </a:r>
          </a:p>
          <a:p>
            <a:pPr marL="0" lvl="0" indent="0" algn="l" rtl="0">
              <a:spcBef>
                <a:spcPts val="0"/>
              </a:spcBef>
              <a:spcAft>
                <a:spcPts val="0"/>
              </a:spcAft>
              <a:buNone/>
            </a:pPr>
            <a:endParaRPr lang="en-GB" dirty="0">
              <a:solidFill>
                <a:srgbClr val="FFFFFF"/>
              </a:solidFill>
            </a:endParaRPr>
          </a:p>
          <a:p>
            <a:pPr marL="0" lvl="0" indent="0" algn="l" rtl="0">
              <a:spcBef>
                <a:spcPts val="0"/>
              </a:spcBef>
              <a:spcAft>
                <a:spcPts val="0"/>
              </a:spcAft>
              <a:buNone/>
            </a:pPr>
            <a:r>
              <a:rPr lang="en-GB" dirty="0">
                <a:solidFill>
                  <a:srgbClr val="FFFFFF"/>
                </a:solidFill>
              </a:rPr>
              <a:t>He took the specimen home and examined the tiny hooks at the ends of the burr’s projections under a microscope, and he observed an interlocking mechanism that inspired him to consider: could a series of small-scale, interlocking hooks have a practical application in attire?</a:t>
            </a:r>
          </a:p>
          <a:p>
            <a:pPr marL="0" lvl="0" indent="0" algn="l" rtl="0">
              <a:spcBef>
                <a:spcPts val="0"/>
              </a:spcBef>
              <a:spcAft>
                <a:spcPts val="0"/>
              </a:spcAft>
              <a:buNone/>
            </a:pPr>
            <a:r>
              <a:rPr lang="en-GB" dirty="0">
                <a:solidFill>
                  <a:srgbClr val="FFFFFF"/>
                </a:solidFill>
              </a:rPr>
              <a:t>The burrs, after all, had clung to de </a:t>
            </a:r>
            <a:r>
              <a:rPr lang="en-GB" dirty="0" err="1">
                <a:solidFill>
                  <a:srgbClr val="FFFFFF"/>
                </a:solidFill>
              </a:rPr>
              <a:t>Mestral’s</a:t>
            </a:r>
            <a:r>
              <a:rPr lang="en-GB" dirty="0">
                <a:solidFill>
                  <a:srgbClr val="FFFFFF"/>
                </a:solidFill>
              </a:rPr>
              <a:t> pant leg in a manner that seemed to defy gravity– and they persisted even after his dog rolled around in the grass.  De </a:t>
            </a:r>
            <a:r>
              <a:rPr lang="en-GB" dirty="0" err="1">
                <a:solidFill>
                  <a:srgbClr val="FFFFFF"/>
                </a:solidFill>
              </a:rPr>
              <a:t>Mestral</a:t>
            </a:r>
            <a:r>
              <a:rPr lang="en-GB" dirty="0">
                <a:solidFill>
                  <a:srgbClr val="FFFFFF"/>
                </a:solidFill>
              </a:rPr>
              <a:t> was inspired to model the configuration for use in clothing.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u="sng" dirty="0">
              <a:solidFill>
                <a:schemeClr val="hlink"/>
              </a:solidFil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u="sng" dirty="0">
                <a:solidFill>
                  <a:schemeClr val="hlink"/>
                </a:solidFill>
                <a:hlinkClick r:id="" action="ppaction://noaction"/>
              </a:rPr>
              <a:t>https://www.brainpickings.org/2011/05/13/happy-birthday-velcro/</a:t>
            </a:r>
            <a:endParaRPr lang="en-GB" dirty="0"/>
          </a:p>
          <a:p>
            <a:pPr marL="0" lvl="0" indent="0" algn="l" rtl="0">
              <a:lnSpc>
                <a:spcPct val="100000"/>
              </a:lnSpc>
              <a:spcBef>
                <a:spcPts val="0"/>
              </a:spcBef>
              <a:spcAft>
                <a:spcPts val="0"/>
              </a:spcAft>
              <a:buSzPts val="1100"/>
              <a:buNone/>
            </a:pPr>
            <a:endParaRPr dirty="0"/>
          </a:p>
        </p:txBody>
      </p:sp>
      <p:sp>
        <p:nvSpPr>
          <p:cNvPr id="133" name="Google Shape;133;p7:notes"/>
          <p:cNvSpPr>
            <a:spLocks noGrp="1" noRot="1" noChangeAspect="1"/>
          </p:cNvSpPr>
          <p:nvPr>
            <p:ph type="sldImg" idx="2"/>
          </p:nvPr>
        </p:nvSpPr>
        <p:spPr>
          <a:xfrm>
            <a:off x="138113"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177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689515"/>
            <a:ext cx="5486400" cy="444269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1600"/>
              </a:spcAft>
              <a:buClr>
                <a:schemeClr val="dk1"/>
              </a:buClr>
              <a:buSzPts val="1100"/>
              <a:buFont typeface="Arial"/>
              <a:buNone/>
            </a:pPr>
            <a:endParaRPr lang="en-GB" sz="1400" dirty="0">
              <a:solidFill>
                <a:schemeClr val="dk1"/>
              </a:solidFill>
              <a:latin typeface="Calibri"/>
              <a:sym typeface="Calibri"/>
            </a:endParaRPr>
          </a:p>
          <a:p>
            <a:pPr marL="0" lvl="0" indent="0" algn="l" rtl="0">
              <a:spcBef>
                <a:spcPts val="0"/>
              </a:spcBef>
              <a:spcAft>
                <a:spcPts val="0"/>
              </a:spcAft>
              <a:buNone/>
            </a:pPr>
            <a:r>
              <a:rPr lang="en-GB" dirty="0">
                <a:solidFill>
                  <a:srgbClr val="FFFFFF"/>
                </a:solidFill>
              </a:rPr>
              <a:t>In 1941 a Swiss engineer named George de </a:t>
            </a:r>
            <a:r>
              <a:rPr lang="en-GB" dirty="0" err="1">
                <a:solidFill>
                  <a:srgbClr val="FFFFFF"/>
                </a:solidFill>
              </a:rPr>
              <a:t>Mestral</a:t>
            </a:r>
            <a:r>
              <a:rPr lang="en-GB" dirty="0">
                <a:solidFill>
                  <a:srgbClr val="FFFFFF"/>
                </a:solidFill>
              </a:rPr>
              <a:t> was hunting in the Jura mountains in Switzerland when he noticed small burrs from what was later identified as the Burdock plant stuck to his pant legs and covering his dog’s fur.</a:t>
            </a:r>
          </a:p>
          <a:p>
            <a:pPr marL="0" lvl="0" indent="0" algn="l" rtl="0">
              <a:spcBef>
                <a:spcPts val="0"/>
              </a:spcBef>
              <a:spcAft>
                <a:spcPts val="0"/>
              </a:spcAft>
              <a:buNone/>
            </a:pPr>
            <a:r>
              <a:rPr lang="en-GB" dirty="0">
                <a:solidFill>
                  <a:srgbClr val="FFFFFF"/>
                </a:solidFill>
              </a:rPr>
              <a:t>He and his dog had been traversing riverbanks where Burdock typically grows wild (it does well in disturbed habitats where it can self-seed, and propagates its seeds through burrs that get stuck and distributed by the fur of passing animals). De </a:t>
            </a:r>
            <a:r>
              <a:rPr lang="en-GB" dirty="0" err="1">
                <a:solidFill>
                  <a:srgbClr val="FFFFFF"/>
                </a:solidFill>
              </a:rPr>
              <a:t>Mestral</a:t>
            </a:r>
            <a:r>
              <a:rPr lang="en-GB" dirty="0">
                <a:solidFill>
                  <a:srgbClr val="FFFFFF"/>
                </a:solidFill>
              </a:rPr>
              <a:t> wondered how the tiny hooks of the cockle-burs (the seed packets produced by Burdock, which are covered with stiff spines) were sticking to him.</a:t>
            </a:r>
          </a:p>
          <a:p>
            <a:pPr marL="0" lvl="0" indent="0" algn="l" rtl="0">
              <a:spcBef>
                <a:spcPts val="0"/>
              </a:spcBef>
              <a:spcAft>
                <a:spcPts val="0"/>
              </a:spcAft>
              <a:buNone/>
            </a:pPr>
            <a:endParaRPr lang="en-GB" dirty="0">
              <a:solidFill>
                <a:srgbClr val="FFFFFF"/>
              </a:solidFill>
            </a:endParaRPr>
          </a:p>
          <a:p>
            <a:pPr marL="0" lvl="0" indent="0" algn="l" rtl="0">
              <a:spcBef>
                <a:spcPts val="0"/>
              </a:spcBef>
              <a:spcAft>
                <a:spcPts val="0"/>
              </a:spcAft>
              <a:buNone/>
            </a:pPr>
            <a:r>
              <a:rPr lang="en-GB" dirty="0">
                <a:solidFill>
                  <a:srgbClr val="FFFFFF"/>
                </a:solidFill>
              </a:rPr>
              <a:t>He took the specimen home and examined the tiny hooks at the ends of the burr’s projections under a microscope, and he observed an interlocking mechanism that inspired him to consider: could a series of small-scale, interlocking hooks have a practical application in attire?</a:t>
            </a:r>
          </a:p>
          <a:p>
            <a:pPr marL="0" lvl="0" indent="0" algn="l" rtl="0">
              <a:spcBef>
                <a:spcPts val="0"/>
              </a:spcBef>
              <a:spcAft>
                <a:spcPts val="0"/>
              </a:spcAft>
              <a:buNone/>
            </a:pPr>
            <a:r>
              <a:rPr lang="en-GB" dirty="0">
                <a:solidFill>
                  <a:srgbClr val="FFFFFF"/>
                </a:solidFill>
              </a:rPr>
              <a:t>The burrs, after all, had clung to de </a:t>
            </a:r>
            <a:r>
              <a:rPr lang="en-GB" dirty="0" err="1">
                <a:solidFill>
                  <a:srgbClr val="FFFFFF"/>
                </a:solidFill>
              </a:rPr>
              <a:t>Mestral’s</a:t>
            </a:r>
            <a:r>
              <a:rPr lang="en-GB" dirty="0">
                <a:solidFill>
                  <a:srgbClr val="FFFFFF"/>
                </a:solidFill>
              </a:rPr>
              <a:t> pant leg in a manner that seemed to defy gravity– and they persisted even after his dog rolled around in the grass.  De </a:t>
            </a:r>
            <a:r>
              <a:rPr lang="en-GB" dirty="0" err="1">
                <a:solidFill>
                  <a:srgbClr val="FFFFFF"/>
                </a:solidFill>
              </a:rPr>
              <a:t>Mestral</a:t>
            </a:r>
            <a:r>
              <a:rPr lang="en-GB" dirty="0">
                <a:solidFill>
                  <a:srgbClr val="FFFFFF"/>
                </a:solidFill>
              </a:rPr>
              <a:t> was inspired to model the configuration for use in clothing.</a:t>
            </a:r>
            <a:endParaRPr lang="en-GB" sz="1100" u="sng" dirty="0">
              <a:solidFill>
                <a:schemeClr val="hlink"/>
              </a:solidFil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u="sng" dirty="0">
              <a:solidFill>
                <a:schemeClr val="hlink"/>
              </a:solidFil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u="sng" dirty="0">
                <a:solidFill>
                  <a:schemeClr val="hlink"/>
                </a:solidFill>
                <a:hlinkClick r:id="" action="ppaction://noaction"/>
              </a:rPr>
              <a:t>https://www.brainpickings.org/2011/05/13/happy-birthday-velcro/</a:t>
            </a:r>
            <a:endParaRPr lang="en-GB" dirty="0"/>
          </a:p>
          <a:p>
            <a:pPr marL="0" lvl="0" indent="0" algn="l" rtl="0">
              <a:lnSpc>
                <a:spcPct val="100000"/>
              </a:lnSpc>
              <a:spcBef>
                <a:spcPts val="0"/>
              </a:spcBef>
              <a:spcAft>
                <a:spcPts val="0"/>
              </a:spcAft>
              <a:buSzPts val="1100"/>
              <a:buNone/>
            </a:pPr>
            <a:endParaRPr dirty="0"/>
          </a:p>
        </p:txBody>
      </p:sp>
      <p:sp>
        <p:nvSpPr>
          <p:cNvPr id="133" name="Google Shape;133;p7:notes"/>
          <p:cNvSpPr>
            <a:spLocks noGrp="1" noRot="1" noChangeAspect="1"/>
          </p:cNvSpPr>
          <p:nvPr>
            <p:ph type="sldImg" idx="2"/>
          </p:nvPr>
        </p:nvSpPr>
        <p:spPr>
          <a:xfrm>
            <a:off x="138113"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1250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0aeac9e2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0aeac9e2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0d844c13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0d844c13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0aeac9e2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0aeac9e2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0d844c138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0d844c138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0d844c138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0d844c138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"Owl in flight"</a:t>
            </a:r>
            <a:r>
              <a:rPr lang="en-US" dirty="0"/>
              <a:t> by </a:t>
            </a:r>
            <a:r>
              <a:rPr lang="en-US" dirty="0">
                <a:hlinkClick r:id="rId4"/>
              </a:rPr>
              <a:t>SFB579 Namaste</a:t>
            </a:r>
            <a:r>
              <a:rPr lang="en-US" dirty="0"/>
              <a:t> is licensed under </a:t>
            </a:r>
            <a:r>
              <a:rPr lang="en-US" dirty="0">
                <a:hlinkClick r:id="rId5"/>
              </a:rPr>
              <a:t>CC BY 2.0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E57EB-F16A-4DC3-BC98-35BDE347EE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567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0d844c138a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0d844c138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0d844c138a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0d844c138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0d844c138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0d844c138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1055c605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1055c605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1055c6057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1055c6057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1055c6057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1055c605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d844c138a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0d844c138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0d844c138a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0d844c138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0d844c138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0d844c138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1368d744c9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1368d744c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"Owl in flight"</a:t>
            </a:r>
            <a:r>
              <a:rPr lang="en-US" dirty="0"/>
              <a:t> by </a:t>
            </a:r>
            <a:r>
              <a:rPr lang="en-US" dirty="0">
                <a:hlinkClick r:id="rId4"/>
              </a:rPr>
              <a:t>SFB579 Namaste</a:t>
            </a:r>
            <a:r>
              <a:rPr lang="en-US" dirty="0"/>
              <a:t> is licensed under </a:t>
            </a:r>
            <a:r>
              <a:rPr lang="en-US" dirty="0">
                <a:hlinkClick r:id="rId5"/>
              </a:rPr>
              <a:t>CC BY 2.0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E57EB-F16A-4DC3-BC98-35BDE347EE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567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368d744c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1368d744c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1368d744c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1368d744c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1368d744c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1368d744c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368d744c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368d744c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1368d744c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1368d744c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1368d744c9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1368d744c9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368d744c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1368d744c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1368d744c9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1368d744c9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1368d744c9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1368d744c9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1368d744c9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1368d744c9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"Owl in flight"</a:t>
            </a:r>
            <a:r>
              <a:rPr lang="en-US" dirty="0"/>
              <a:t> by </a:t>
            </a:r>
            <a:r>
              <a:rPr lang="en-US" dirty="0">
                <a:hlinkClick r:id="rId4"/>
              </a:rPr>
              <a:t>SFB579 Namaste</a:t>
            </a:r>
            <a:r>
              <a:rPr lang="en-US" dirty="0"/>
              <a:t> is licensed under </a:t>
            </a:r>
            <a:r>
              <a:rPr lang="en-US" dirty="0">
                <a:hlinkClick r:id="rId5"/>
              </a:rPr>
              <a:t>CC BY 2.0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E57EB-F16A-4DC3-BC98-35BDE347EE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22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1368d744c9_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1368d744c9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"Owl in flight"</a:t>
            </a:r>
            <a:r>
              <a:rPr lang="en-US" dirty="0"/>
              <a:t> by </a:t>
            </a:r>
            <a:r>
              <a:rPr lang="en-US" dirty="0">
                <a:hlinkClick r:id="rId4"/>
              </a:rPr>
              <a:t>SFB579 Namaste</a:t>
            </a:r>
            <a:r>
              <a:rPr lang="en-US" dirty="0"/>
              <a:t> is licensed under </a:t>
            </a:r>
            <a:r>
              <a:rPr lang="en-US" dirty="0">
                <a:hlinkClick r:id="rId5"/>
              </a:rPr>
              <a:t>CC BY 2.0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E57EB-F16A-4DC3-BC98-35BDE347EE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653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689515"/>
            <a:ext cx="5486400" cy="444269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8" name="Google Shape;108;p4:notes"/>
          <p:cNvSpPr>
            <a:spLocks noGrp="1" noRot="1" noChangeAspect="1"/>
          </p:cNvSpPr>
          <p:nvPr>
            <p:ph type="sldImg" idx="2"/>
          </p:nvPr>
        </p:nvSpPr>
        <p:spPr>
          <a:xfrm>
            <a:off x="138113"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3675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689515"/>
            <a:ext cx="5486400" cy="444269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8" name="Google Shape;108;p4:notes"/>
          <p:cNvSpPr>
            <a:spLocks noGrp="1" noRot="1" noChangeAspect="1"/>
          </p:cNvSpPr>
          <p:nvPr>
            <p:ph type="sldImg" idx="2"/>
          </p:nvPr>
        </p:nvSpPr>
        <p:spPr>
          <a:xfrm>
            <a:off x="138113"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29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689515"/>
            <a:ext cx="5486400" cy="4442698"/>
          </a:xfrm>
          <a:prstGeom prst="rect">
            <a:avLst/>
          </a:prstGeom>
          <a:noFill/>
          <a:ln>
            <a:noFill/>
          </a:ln>
        </p:spPr>
        <p:txBody>
          <a:bodyPr spcFirstLastPara="1" wrap="square" lIns="91425" tIns="91425" rIns="91425" bIns="91425" anchor="t" anchorCtr="0">
            <a:noAutofit/>
          </a:bodyPr>
          <a:lstStyle/>
          <a:p>
            <a:pPr marL="342900" lvl="0" indent="-139700" algn="l" rtl="0">
              <a:spcBef>
                <a:spcPts val="640"/>
              </a:spcBef>
              <a:spcAft>
                <a:spcPts val="0"/>
              </a:spcAft>
              <a:buClr>
                <a:schemeClr val="dk1"/>
              </a:buClr>
              <a:buSzPts val="1100"/>
              <a:buFont typeface="Arial"/>
              <a:buNone/>
            </a:pPr>
            <a:r>
              <a:rPr lang="en-GB" sz="1100" dirty="0">
                <a:solidFill>
                  <a:srgbClr val="FFFFFF"/>
                </a:solidFill>
              </a:rPr>
              <a:t>Lotus plants have a </a:t>
            </a:r>
            <a:r>
              <a:rPr lang="en-GB" sz="1100" u="sng" dirty="0">
                <a:solidFill>
                  <a:srgbClr val="FFFFFF"/>
                </a:solidFill>
                <a:hlinkClick r:id="rId3"/>
              </a:rPr>
              <a:t>peculiar way</a:t>
            </a:r>
            <a:r>
              <a:rPr lang="en-GB" sz="1100" dirty="0">
                <a:solidFill>
                  <a:srgbClr val="FFFFFF"/>
                </a:solidFill>
              </a:rPr>
              <a:t> of staying dirt-free and being highly water repellent. As an aquatic plant in a muddy habitat, this is an obvious advantage, as clean leaves means more photosynthesis. The leaves’ microscopic structure holds the answer to their </a:t>
            </a:r>
            <a:r>
              <a:rPr lang="en-GB" sz="1100" dirty="0" err="1">
                <a:solidFill>
                  <a:srgbClr val="FFFFFF"/>
                </a:solidFill>
              </a:rPr>
              <a:t>superhydrophobic</a:t>
            </a:r>
            <a:r>
              <a:rPr lang="en-GB" sz="1100" dirty="0">
                <a:solidFill>
                  <a:srgbClr val="FFFFFF"/>
                </a:solidFill>
              </a:rPr>
              <a:t> properties.</a:t>
            </a:r>
          </a:p>
          <a:p>
            <a:pPr marL="342900" lvl="0" indent="-139700" algn="l" rtl="0">
              <a:spcBef>
                <a:spcPts val="1600"/>
              </a:spcBef>
              <a:spcAft>
                <a:spcPts val="0"/>
              </a:spcAft>
              <a:buClr>
                <a:schemeClr val="dk1"/>
              </a:buClr>
              <a:buSzPts val="1100"/>
              <a:buFont typeface="Arial"/>
              <a:buNone/>
            </a:pPr>
            <a:r>
              <a:rPr lang="en-GB" sz="1100" dirty="0">
                <a:solidFill>
                  <a:srgbClr val="FFFFFF"/>
                </a:solidFill>
              </a:rPr>
              <a:t>Zoomed in on the leaf, we can see wax crystals and folds in the surface protruding from the surface, like tiny pyramids or traffic cones pointing upwards. Droplets of water are thus only supported by the tips, with plenty of air in between the tips. The lack of contact surface means the droplets don’t stick very well. It takes only a light breeze to make them dance and roll off the leaf, taking dirt particles with them.</a:t>
            </a:r>
          </a:p>
          <a:p>
            <a:pPr marL="342900" lvl="0" indent="-139700" algn="l" rtl="0">
              <a:spcBef>
                <a:spcPts val="1600"/>
              </a:spcBef>
              <a:spcAft>
                <a:spcPts val="1600"/>
              </a:spcAft>
              <a:buClr>
                <a:schemeClr val="dk1"/>
              </a:buClr>
              <a:buSzPts val="1100"/>
              <a:buFont typeface="Arial"/>
              <a:buNone/>
            </a:pPr>
            <a:r>
              <a:rPr lang="en-GB" sz="1100" dirty="0">
                <a:solidFill>
                  <a:srgbClr val="FFFFFF"/>
                </a:solidFill>
              </a:rPr>
              <a:t>The microscopic structure of lotus leaves has inspired self-cleaning paints, glass, textiles and more.</a:t>
            </a:r>
          </a:p>
          <a:p>
            <a:pPr marL="0" lvl="0" indent="0" algn="l" rtl="0">
              <a:lnSpc>
                <a:spcPct val="115000"/>
              </a:lnSpc>
              <a:spcBef>
                <a:spcPts val="1600"/>
              </a:spcBef>
              <a:spcAft>
                <a:spcPts val="1600"/>
              </a:spcAft>
              <a:buClr>
                <a:schemeClr val="dk1"/>
              </a:buClr>
              <a:buSzPts val="1100"/>
              <a:buFont typeface="Arial"/>
              <a:buNone/>
            </a:pPr>
            <a:endParaRPr lang="en-GB" dirty="0"/>
          </a:p>
          <a:p>
            <a:pPr marL="0" lvl="0" indent="0" algn="l" rtl="0">
              <a:lnSpc>
                <a:spcPct val="100000"/>
              </a:lnSpc>
              <a:spcBef>
                <a:spcPts val="0"/>
              </a:spcBef>
              <a:spcAft>
                <a:spcPts val="0"/>
              </a:spcAft>
              <a:buSzPts val="1100"/>
              <a:buNone/>
            </a:pPr>
            <a:endParaRPr dirty="0"/>
          </a:p>
        </p:txBody>
      </p:sp>
      <p:sp>
        <p:nvSpPr>
          <p:cNvPr id="125" name="Google Shape;125;p6:notes"/>
          <p:cNvSpPr>
            <a:spLocks noGrp="1" noRot="1" noChangeAspect="1"/>
          </p:cNvSpPr>
          <p:nvPr>
            <p:ph type="sldImg" idx="2"/>
          </p:nvPr>
        </p:nvSpPr>
        <p:spPr>
          <a:xfrm>
            <a:off x="138113"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078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689515"/>
            <a:ext cx="5486400" cy="4442698"/>
          </a:xfrm>
          <a:prstGeom prst="rect">
            <a:avLst/>
          </a:prstGeom>
          <a:noFill/>
          <a:ln>
            <a:noFill/>
          </a:ln>
        </p:spPr>
        <p:txBody>
          <a:bodyPr spcFirstLastPara="1" wrap="square" lIns="91425" tIns="91425" rIns="91425" bIns="91425" anchor="t" anchorCtr="0">
            <a:noAutofit/>
          </a:bodyPr>
          <a:lstStyle/>
          <a:p>
            <a:pPr marL="342900" lvl="0" indent="-139700" algn="l" rtl="0">
              <a:spcBef>
                <a:spcPts val="640"/>
              </a:spcBef>
              <a:spcAft>
                <a:spcPts val="0"/>
              </a:spcAft>
              <a:buClr>
                <a:schemeClr val="dk1"/>
              </a:buClr>
              <a:buSzPts val="1100"/>
              <a:buFont typeface="Arial"/>
              <a:buNone/>
            </a:pPr>
            <a:r>
              <a:rPr lang="en-GB" sz="1100" dirty="0">
                <a:solidFill>
                  <a:srgbClr val="FFFFFF"/>
                </a:solidFill>
              </a:rPr>
              <a:t>Lotus plants have a </a:t>
            </a:r>
            <a:r>
              <a:rPr lang="en-GB" sz="1100" u="sng" dirty="0">
                <a:solidFill>
                  <a:srgbClr val="FFFFFF"/>
                </a:solidFill>
                <a:hlinkClick r:id="rId3"/>
              </a:rPr>
              <a:t>peculiar way</a:t>
            </a:r>
            <a:r>
              <a:rPr lang="en-GB" sz="1100" dirty="0">
                <a:solidFill>
                  <a:srgbClr val="FFFFFF"/>
                </a:solidFill>
              </a:rPr>
              <a:t> of staying dirt-free and being highly water repellent. As an aquatic plant in a muddy habitat, this is an obvious advantage, as clean leaves means more photosynthesis. The leaves’ microscopic structure holds the answer to their </a:t>
            </a:r>
            <a:r>
              <a:rPr lang="en-GB" sz="1100" dirty="0" err="1">
                <a:solidFill>
                  <a:srgbClr val="FFFFFF"/>
                </a:solidFill>
              </a:rPr>
              <a:t>superhydrophobic</a:t>
            </a:r>
            <a:r>
              <a:rPr lang="en-GB" sz="1100" dirty="0">
                <a:solidFill>
                  <a:srgbClr val="FFFFFF"/>
                </a:solidFill>
              </a:rPr>
              <a:t> properties.</a:t>
            </a:r>
          </a:p>
          <a:p>
            <a:pPr marL="342900" lvl="0" indent="-139700" algn="l" rtl="0">
              <a:spcBef>
                <a:spcPts val="1600"/>
              </a:spcBef>
              <a:spcAft>
                <a:spcPts val="0"/>
              </a:spcAft>
              <a:buClr>
                <a:schemeClr val="dk1"/>
              </a:buClr>
              <a:buSzPts val="1100"/>
              <a:buFont typeface="Arial"/>
              <a:buNone/>
            </a:pPr>
            <a:r>
              <a:rPr lang="en-GB" sz="1100" dirty="0">
                <a:solidFill>
                  <a:srgbClr val="FFFFFF"/>
                </a:solidFill>
              </a:rPr>
              <a:t>Zoomed in on the leaf, we can see wax crystals and folds in the surface protruding from the surface, like tiny pyramids or traffic cones pointing upwards. Droplets of water are thus only supported by the tips, with plenty of air in between the tips. The lack of contact surface means the droplets don’t stick very well. It takes only a light breeze to make them dance and roll off the leaf, taking dirt particles with them.</a:t>
            </a:r>
          </a:p>
          <a:p>
            <a:pPr marL="342900" lvl="0" indent="-139700" algn="l" rtl="0">
              <a:spcBef>
                <a:spcPts val="1600"/>
              </a:spcBef>
              <a:spcAft>
                <a:spcPts val="1600"/>
              </a:spcAft>
              <a:buClr>
                <a:schemeClr val="dk1"/>
              </a:buClr>
              <a:buSzPts val="1100"/>
              <a:buFont typeface="Arial"/>
              <a:buNone/>
            </a:pPr>
            <a:r>
              <a:rPr lang="en-GB" sz="1100" dirty="0">
                <a:solidFill>
                  <a:srgbClr val="FFFFFF"/>
                </a:solidFill>
              </a:rPr>
              <a:t>The microscopic structure of lotus leaves has inspired self-cleaning paints, glass, textiles and more.</a:t>
            </a:r>
          </a:p>
          <a:p>
            <a:pPr marL="0" lvl="0" indent="0" algn="l" rtl="0">
              <a:lnSpc>
                <a:spcPct val="115000"/>
              </a:lnSpc>
              <a:spcBef>
                <a:spcPts val="1600"/>
              </a:spcBef>
              <a:spcAft>
                <a:spcPts val="1600"/>
              </a:spcAft>
              <a:buClr>
                <a:schemeClr val="dk1"/>
              </a:buClr>
              <a:buSzPts val="1100"/>
              <a:buFont typeface="Arial"/>
              <a:buNone/>
            </a:pPr>
            <a:endParaRPr lang="en-GB" dirty="0"/>
          </a:p>
          <a:p>
            <a:pPr marL="0" lvl="0" indent="0" algn="l" rtl="0">
              <a:lnSpc>
                <a:spcPct val="100000"/>
              </a:lnSpc>
              <a:spcBef>
                <a:spcPts val="0"/>
              </a:spcBef>
              <a:spcAft>
                <a:spcPts val="0"/>
              </a:spcAft>
              <a:buSzPts val="1100"/>
              <a:buNone/>
            </a:pPr>
            <a:endParaRPr dirty="0"/>
          </a:p>
        </p:txBody>
      </p:sp>
      <p:sp>
        <p:nvSpPr>
          <p:cNvPr id="125" name="Google Shape;125;p6:notes"/>
          <p:cNvSpPr>
            <a:spLocks noGrp="1" noRot="1" noChangeAspect="1"/>
          </p:cNvSpPr>
          <p:nvPr>
            <p:ph type="sldImg" idx="2"/>
          </p:nvPr>
        </p:nvSpPr>
        <p:spPr>
          <a:xfrm>
            <a:off x="138113"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775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2BCF-91BA-0F26-AD59-7D79563920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4940597-EDBE-AE62-7B66-1C3999F924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145E12-5B3A-4F4C-1875-4A557A0E605D}"/>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5" name="Footer Placeholder 4">
            <a:extLst>
              <a:ext uri="{FF2B5EF4-FFF2-40B4-BE49-F238E27FC236}">
                <a16:creationId xmlns:a16="http://schemas.microsoft.com/office/drawing/2014/main" id="{FCF97532-838F-4330-AFD5-7F531DDBFF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74EF29-DE20-F9E2-2D1D-5C44E06E7B16}"/>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375015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41B0-AF27-E1DB-52F4-56A34308BE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0EFF6D-8EDD-6EEA-A0BF-0152FD7E52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DFEF63-5C77-5876-78C8-993D983B3B60}"/>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5" name="Footer Placeholder 4">
            <a:extLst>
              <a:ext uri="{FF2B5EF4-FFF2-40B4-BE49-F238E27FC236}">
                <a16:creationId xmlns:a16="http://schemas.microsoft.com/office/drawing/2014/main" id="{B0E52A7E-DB80-104D-2B25-27404603E4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D090D4-0409-3982-76CA-4D01D0E09EF6}"/>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52019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DB70F-7B5B-9D1C-C78A-B4D7C13E38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8C049D-7619-F702-6B3B-24F7AFC91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AED26C-88B4-1A7E-93C8-DBD8FE685988}"/>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5" name="Footer Placeholder 4">
            <a:extLst>
              <a:ext uri="{FF2B5EF4-FFF2-40B4-BE49-F238E27FC236}">
                <a16:creationId xmlns:a16="http://schemas.microsoft.com/office/drawing/2014/main" id="{16B532A5-5C5F-C712-A61E-EA6C9BEAC2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E54709-C4E1-EC1E-2593-AE0A6B3D4A77}"/>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236499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51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4792-009F-5CE0-AB7F-DD21C0216E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E43D2C-6794-AB3D-F156-BADD382BD8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DF665B-2140-AD1F-DB33-0B85ADEE1BB3}"/>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5" name="Footer Placeholder 4">
            <a:extLst>
              <a:ext uri="{FF2B5EF4-FFF2-40B4-BE49-F238E27FC236}">
                <a16:creationId xmlns:a16="http://schemas.microsoft.com/office/drawing/2014/main" id="{3BE2DB6A-5091-D7E7-7506-E5BBDC1388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D866B9-55E0-DBFD-9EC4-3525060CB459}"/>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362223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4D45-50CE-17F7-AD04-243D4B4D6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FC7E4A-F06A-8BC5-C9FB-BD1913C135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603CC6-73DD-A462-AB6C-5393F7C1485C}"/>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5" name="Footer Placeholder 4">
            <a:extLst>
              <a:ext uri="{FF2B5EF4-FFF2-40B4-BE49-F238E27FC236}">
                <a16:creationId xmlns:a16="http://schemas.microsoft.com/office/drawing/2014/main" id="{D67AE24D-CB3C-9038-0DEC-AC7C44B698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38F019-2512-58C7-FCA5-DCA9C88270F6}"/>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7154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285E-F872-BECD-8CBD-C774FD70F6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12B5A-C804-47AE-30AE-3490059498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D3545E-A68F-2E7A-666F-F532D44559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397B7F-BC94-3BB2-1CB8-E846E5C89843}"/>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6" name="Footer Placeholder 5">
            <a:extLst>
              <a:ext uri="{FF2B5EF4-FFF2-40B4-BE49-F238E27FC236}">
                <a16:creationId xmlns:a16="http://schemas.microsoft.com/office/drawing/2014/main" id="{945B23F3-DCA2-E0CF-55F0-4A03B2D9E1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BB9BC9-6273-D182-0961-A63D1C3970F1}"/>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107090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75A0-C784-9BE6-95DE-2DE5B14CFFD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3EEB75-2075-1FEA-3794-0B46970A79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0E732F-B5A8-38F0-08D7-DBEED74377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68E43A-8426-C022-A408-5C47AAA036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BCC0F-81D8-B489-41AA-14DC6FC52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AAB49C-CA48-B5A9-340D-BB099134C296}"/>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8" name="Footer Placeholder 7">
            <a:extLst>
              <a:ext uri="{FF2B5EF4-FFF2-40B4-BE49-F238E27FC236}">
                <a16:creationId xmlns:a16="http://schemas.microsoft.com/office/drawing/2014/main" id="{1338344D-98CD-4697-AC4B-E6F5E07C38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0D7C2C-E352-AC2D-F356-DA6B40AB9EFF}"/>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33487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4E78-F707-7E98-C2D1-EDE12D68CB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D6D888-6C7C-1A05-36C8-A19911F7C75A}"/>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4" name="Footer Placeholder 3">
            <a:extLst>
              <a:ext uri="{FF2B5EF4-FFF2-40B4-BE49-F238E27FC236}">
                <a16:creationId xmlns:a16="http://schemas.microsoft.com/office/drawing/2014/main" id="{E462A7CD-7E49-40B8-2F83-54C659F5AE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22B670-CAE8-5744-F62A-D948117ABF85}"/>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4200416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C8DA7-7319-5911-4BFB-2517264CE006}"/>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3" name="Footer Placeholder 2">
            <a:extLst>
              <a:ext uri="{FF2B5EF4-FFF2-40B4-BE49-F238E27FC236}">
                <a16:creationId xmlns:a16="http://schemas.microsoft.com/office/drawing/2014/main" id="{266A702B-537B-3647-B41E-9253F03B21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81FE02-C327-444D-56E0-4E32804E881E}"/>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94887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21D8-1B5C-33B0-999E-290B4875CF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0D91362-915C-92AB-4EE2-689354CF74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A8CCA0-56BB-5C54-DAA2-231D86121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6AE03-C5F4-364F-3B82-479619865227}"/>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6" name="Footer Placeholder 5">
            <a:extLst>
              <a:ext uri="{FF2B5EF4-FFF2-40B4-BE49-F238E27FC236}">
                <a16:creationId xmlns:a16="http://schemas.microsoft.com/office/drawing/2014/main" id="{38EF928B-3828-B2D0-346E-F15E87176B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E65641-9659-7BD2-FBB1-9C2173EE6D86}"/>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418004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B65C-B5D8-B677-F917-E728CE971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9B1EE7-CAD7-D677-0AC0-385824622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A63D077-397E-5332-6C75-876D318E3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FBC459-5AE5-78C0-E170-727D79B348DB}"/>
              </a:ext>
            </a:extLst>
          </p:cNvPr>
          <p:cNvSpPr>
            <a:spLocks noGrp="1"/>
          </p:cNvSpPr>
          <p:nvPr>
            <p:ph type="dt" sz="half" idx="10"/>
          </p:nvPr>
        </p:nvSpPr>
        <p:spPr/>
        <p:txBody>
          <a:bodyPr/>
          <a:lstStyle/>
          <a:p>
            <a:fld id="{349D2B95-649A-41D3-A4ED-DDE869B3EE91}" type="datetimeFigureOut">
              <a:rPr lang="en-GB" smtClean="0"/>
              <a:t>25/01/2023</a:t>
            </a:fld>
            <a:endParaRPr lang="en-GB"/>
          </a:p>
        </p:txBody>
      </p:sp>
      <p:sp>
        <p:nvSpPr>
          <p:cNvPr id="6" name="Footer Placeholder 5">
            <a:extLst>
              <a:ext uri="{FF2B5EF4-FFF2-40B4-BE49-F238E27FC236}">
                <a16:creationId xmlns:a16="http://schemas.microsoft.com/office/drawing/2014/main" id="{C730FA51-4D8C-DEC2-B84C-9938CF9D22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097DF0-42BF-6044-6588-E942BEC969D8}"/>
              </a:ext>
            </a:extLst>
          </p:cNvPr>
          <p:cNvSpPr>
            <a:spLocks noGrp="1"/>
          </p:cNvSpPr>
          <p:nvPr>
            <p:ph type="sldNum" sz="quarter" idx="12"/>
          </p:nvPr>
        </p:nvSpPr>
        <p:spPr/>
        <p:txBody>
          <a:bodyPr/>
          <a:lstStyle/>
          <a:p>
            <a:fld id="{A2858F63-C4BD-4760-A698-6D94CA827166}" type="slidenum">
              <a:rPr lang="en-GB" smtClean="0"/>
              <a:t>‹#›</a:t>
            </a:fld>
            <a:endParaRPr lang="en-GB"/>
          </a:p>
        </p:txBody>
      </p:sp>
    </p:spTree>
    <p:extLst>
      <p:ext uri="{BB962C8B-B14F-4D97-AF65-F5344CB8AC3E}">
        <p14:creationId xmlns:p14="http://schemas.microsoft.com/office/powerpoint/2010/main" val="381406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0B6BC-DB37-13E4-C213-BC67D8C5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80BFD5-8C6D-6C93-4846-9C7916658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6786A5-8869-6D33-35FD-2FD01F568F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D2B95-649A-41D3-A4ED-DDE869B3EE91}" type="datetimeFigureOut">
              <a:rPr lang="en-GB" smtClean="0"/>
              <a:t>25/01/2023</a:t>
            </a:fld>
            <a:endParaRPr lang="en-GB"/>
          </a:p>
        </p:txBody>
      </p:sp>
      <p:sp>
        <p:nvSpPr>
          <p:cNvPr id="5" name="Footer Placeholder 4">
            <a:extLst>
              <a:ext uri="{FF2B5EF4-FFF2-40B4-BE49-F238E27FC236}">
                <a16:creationId xmlns:a16="http://schemas.microsoft.com/office/drawing/2014/main" id="{E079BCF6-1B94-849D-C80D-AD44FF4D6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1A5F7D3-7B4B-BE5A-0F15-B2B413F806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58F63-C4BD-4760-A698-6D94CA827166}" type="slidenum">
              <a:rPr lang="en-GB" smtClean="0"/>
              <a:t>‹#›</a:t>
            </a:fld>
            <a:endParaRPr lang="en-GB"/>
          </a:p>
        </p:txBody>
      </p:sp>
    </p:spTree>
    <p:extLst>
      <p:ext uri="{BB962C8B-B14F-4D97-AF65-F5344CB8AC3E}">
        <p14:creationId xmlns:p14="http://schemas.microsoft.com/office/powerpoint/2010/main" val="2350077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jpg"/></Relationships>
</file>

<file path=ppt/slides/_rels/slide102.xml.rels><?xml version="1.0" encoding="UTF-8" standalone="yes"?>
<Relationships xmlns="http://schemas.openxmlformats.org/package/2006/relationships"><Relationship Id="rId8" Type="http://schemas.openxmlformats.org/officeDocument/2006/relationships/hyperlink" Target="https://www.flickr.com/photos/43272765@N04" TargetMode="External"/><Relationship Id="rId3" Type="http://schemas.openxmlformats.org/officeDocument/2006/relationships/hyperlink" Target="https://www.flickr.com/photos/30703260@N08/3247568711" TargetMode="External"/><Relationship Id="rId7" Type="http://schemas.openxmlformats.org/officeDocument/2006/relationships/hyperlink" Target="https://www.flickr.com/photos/43272765@N04/5568256761" TargetMode="External"/><Relationship Id="rId12" Type="http://schemas.openxmlformats.org/officeDocument/2006/relationships/hyperlink" Target="https://creativecommons.org/publicdomain/zero/1.0/?ref=openverse" TargetMode="External"/><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6.jpg"/><Relationship Id="rId11" Type="http://schemas.openxmlformats.org/officeDocument/2006/relationships/hyperlink" Target="https://n2t.net/ark:/65665/39fa9ee23-eb36-4bc6-a3fa-480917d8ca25" TargetMode="External"/><Relationship Id="rId5" Type="http://schemas.openxmlformats.org/officeDocument/2006/relationships/hyperlink" Target="https://creativecommons.org/licenses/by-sa/2.0/?ref=openverse" TargetMode="External"/><Relationship Id="rId10" Type="http://schemas.openxmlformats.org/officeDocument/2006/relationships/image" Target="../media/image57.jpg"/><Relationship Id="rId4" Type="http://schemas.openxmlformats.org/officeDocument/2006/relationships/hyperlink" Target="https://www.flickr.com/photos/30703260@N08" TargetMode="External"/><Relationship Id="rId9" Type="http://schemas.openxmlformats.org/officeDocument/2006/relationships/hyperlink" Target="https://creativecommons.org/licenses/by/2.0/?ref=openverse"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61.gif"/><Relationship Id="rId7" Type="http://schemas.openxmlformats.org/officeDocument/2006/relationships/hyperlink" Target="https://www.conasi.eu/deshidratadores/736-lamina-de-silicona-para-deshidratador-sedona.html" TargetMode="External"/><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hyperlink" Target="https://creativecommons.org/licenses/by/3.0/" TargetMode="External"/><Relationship Id="rId4" Type="http://schemas.openxmlformats.org/officeDocument/2006/relationships/hyperlink" Target="http://pubs.rsc.org/en/content/articlehtml/2016/ib/c5ib00238a"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commons.wikimedia.org/wiki/File:Lotus_Nelumbo_nucifera_Water_Drops_2654px.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commons.wikimedia.org/wiki/File:Lotus_Nelumbo_nucifera_Water_Drops_2654px.jp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Lotus_effect" TargetMode="External"/><Relationship Id="rId3" Type="http://schemas.openxmlformats.org/officeDocument/2006/relationships/image" Target="../media/image10.jpg"/><Relationship Id="rId7"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Lotus_Nelumbo_nucifera_Water_Drops_2654px.jpg" TargetMode="Externa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7.jpeg"/><Relationship Id="rId7" Type="http://schemas.openxmlformats.org/officeDocument/2006/relationships/hyperlink" Target="http://pl.wikipedia.org/wiki/Plik:Tokyo_subway_map.PN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creativecommons.org/licenses/by-nc-sa/3.0/" TargetMode="External"/><Relationship Id="rId4" Type="http://schemas.openxmlformats.org/officeDocument/2006/relationships/hyperlink" Target="http://sitn.hms.harvard.edu/flash/2016/slime-molds-capable-passing-learned-behaviors-new-cell-population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14.jpg"/><Relationship Id="rId7" Type="http://schemas.openxmlformats.org/officeDocument/2006/relationships/hyperlink" Target="https://www.ruthtrumpold.id.au/destech/?page_id=320"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Arctium" TargetMode="External"/><Relationship Id="rId4" Type="http://schemas.openxmlformats.org/officeDocument/2006/relationships/image" Target="../media/image8.jpe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M-iJM02m_Hg?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yze8C0YUOFg?feature=oembed"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webp"/><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bin"/><Relationship Id="rId4" Type="http://schemas.openxmlformats.org/officeDocument/2006/relationships/image" Target="../media/image30.bin"/></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creativecommons.org/licenses/by/2.0/?ref=openverse&amp;atype=rich" TargetMode="External"/><Relationship Id="rId5" Type="http://schemas.openxmlformats.org/officeDocument/2006/relationships/hyperlink" Target="https://www.flickr.com/photos/100915417@N07" TargetMode="External"/><Relationship Id="rId4" Type="http://schemas.openxmlformats.org/officeDocument/2006/relationships/hyperlink" Target="https://www.flickr.com/photos/100915417@N07/14446221135"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creativecommons.org/licenses/by/2.0/?ref=openverse&amp;atype=rich" TargetMode="External"/><Relationship Id="rId5" Type="http://schemas.openxmlformats.org/officeDocument/2006/relationships/hyperlink" Target="https://www.flickr.com/photos/100915417@N07" TargetMode="External"/><Relationship Id="rId4" Type="http://schemas.openxmlformats.org/officeDocument/2006/relationships/hyperlink" Target="https://www.flickr.com/photos/100915417@N07/14446221135"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DSh9A1wDDPw"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creativecommons.org/licenses/by-nd-nc/2.0/jp/?ref=openverse&amp;atype=rich" TargetMode="External"/><Relationship Id="rId5" Type="http://schemas.openxmlformats.org/officeDocument/2006/relationships/hyperlink" Target="https://www.flickr.com/photos/55453048@N03" TargetMode="External"/><Relationship Id="rId4" Type="http://schemas.openxmlformats.org/officeDocument/2006/relationships/hyperlink" Target="https://www.flickr.com/photos/55453048@N03/8066930540"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creativecommons.org/licenses/by-nd-nc/2.0/jp/?ref=openverse&amp;atype=rich" TargetMode="External"/><Relationship Id="rId5" Type="http://schemas.openxmlformats.org/officeDocument/2006/relationships/hyperlink" Target="https://www.flickr.com/photos/55453048@N03" TargetMode="External"/><Relationship Id="rId4" Type="http://schemas.openxmlformats.org/officeDocument/2006/relationships/hyperlink" Target="https://www.flickr.com/photos/55453048@N03/8066930540"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creativecommons.org/licenses/by-nd-nc/2.0/jp/?ref=openverse&amp;atype=rich" TargetMode="External"/><Relationship Id="rId5" Type="http://schemas.openxmlformats.org/officeDocument/2006/relationships/hyperlink" Target="https://www.flickr.com/photos/55453048@N03" TargetMode="External"/><Relationship Id="rId4" Type="http://schemas.openxmlformats.org/officeDocument/2006/relationships/hyperlink" Target="https://www.flickr.com/photos/55453048@N03/8066930540"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youtube.com/watch?v=TmyfqjXOf7M"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50F2-DF1F-A9BB-9888-B15FA13F981E}"/>
              </a:ext>
            </a:extLst>
          </p:cNvPr>
          <p:cNvSpPr>
            <a:spLocks noGrp="1"/>
          </p:cNvSpPr>
          <p:nvPr>
            <p:ph type="title"/>
          </p:nvPr>
        </p:nvSpPr>
        <p:spPr/>
        <p:txBody>
          <a:bodyPr/>
          <a:lstStyle/>
          <a:p>
            <a:endParaRPr lang="en-GB"/>
          </a:p>
        </p:txBody>
      </p:sp>
      <p:pic>
        <p:nvPicPr>
          <p:cNvPr id="5" name="Content Placeholder 4" descr="Timeline&#10;&#10;Description automatically generated">
            <a:extLst>
              <a:ext uri="{FF2B5EF4-FFF2-40B4-BE49-F238E27FC236}">
                <a16:creationId xmlns:a16="http://schemas.microsoft.com/office/drawing/2014/main" id="{4DF18FE5-7E13-83FA-7611-011ED714D1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271883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0354608-2C0B-45C8-8C8B-8E3ED2EF5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AC4E078-FBC3-4068-85CF-391C76714133}"/>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444"/>
          <a:stretch/>
        </p:blipFill>
        <p:spPr>
          <a:xfrm>
            <a:off x="2" y="-29486"/>
            <a:ext cx="12191997" cy="6857990"/>
          </a:xfrm>
          <a:prstGeom prst="rect">
            <a:avLst/>
          </a:prstGeom>
        </p:spPr>
      </p:pic>
      <p:sp>
        <p:nvSpPr>
          <p:cNvPr id="8" name="TextBox 7"/>
          <p:cNvSpPr txBox="1"/>
          <p:nvPr/>
        </p:nvSpPr>
        <p:spPr>
          <a:xfrm>
            <a:off x="2590991" y="1680291"/>
            <a:ext cx="7010018" cy="228822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Calibri Light" panose="020F0302020204030204"/>
                <a:ea typeface="+mn-ea"/>
                <a:cs typeface="+mn-cs"/>
              </a:rPr>
              <a:t>Learning from Nature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how to design a thriving and sustainable human-built world.</a:t>
            </a:r>
          </a:p>
        </p:txBody>
      </p:sp>
      <p:sp>
        <p:nvSpPr>
          <p:cNvPr id="75" name="Freeform 5">
            <a:extLst>
              <a:ext uri="{FF2B5EF4-FFF2-40B4-BE49-F238E27FC236}">
                <a16:creationId xmlns:a16="http://schemas.microsoft.com/office/drawing/2014/main" id="{A69EB637-CEDE-43AD-8B65-DDD63C08F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72" name="Picture 4" descr="2220x312 City PNG Pic PNG Mart"/>
          <p:cNvPicPr>
            <a:picLocks noChangeAspect="1" noChangeArrowheads="1"/>
          </p:cNvPicPr>
          <p:nvPr/>
        </p:nvPicPr>
        <p:blipFill rotWithShape="1">
          <a:blip r:embed="rId4">
            <a:extLst>
              <a:ext uri="{28A0092B-C50C-407E-A947-70E740481C1C}">
                <a14:useLocalDpi xmlns:a14="http://schemas.microsoft.com/office/drawing/2010/main" val="0"/>
              </a:ext>
            </a:extLst>
          </a:blip>
          <a:srcRect l="35791" r="48304" b="3"/>
          <a:stretch/>
        </p:blipFill>
        <p:spPr bwMode="auto">
          <a:xfrm>
            <a:off x="933974" y="911082"/>
            <a:ext cx="2034550" cy="1797684"/>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noFill/>
          <a:ln w="63500">
            <a:solidFill>
              <a:schemeClr val="tx1">
                <a:alpha val="80000"/>
              </a:schemeClr>
            </a:solidFill>
          </a:ln>
          <a:extLst>
            <a:ext uri="{909E8E84-426E-40DD-AFC4-6F175D3DCCD1}">
              <a14:hiddenFill xmlns:a14="http://schemas.microsoft.com/office/drawing/2010/main">
                <a:solidFill>
                  <a:srgbClr val="FFFFFF"/>
                </a:solidFill>
              </a14:hiddenFill>
            </a:ext>
          </a:extLst>
        </p:spPr>
      </p:pic>
      <p:sp>
        <p:nvSpPr>
          <p:cNvPr id="77" name="Freeform 5">
            <a:extLst>
              <a:ext uri="{FF2B5EF4-FFF2-40B4-BE49-F238E27FC236}">
                <a16:creationId xmlns:a16="http://schemas.microsoft.com/office/drawing/2014/main" id="{B0FAED46-1BF7-48DB-980D-571CD2A3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AutoShape 8" descr="Image result for wyss institut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10" descr="Image result for wyss institu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40C03BA-D9D8-4946-8925-EFA84D1FBEFE}"/>
              </a:ext>
            </a:extLst>
          </p:cNvPr>
          <p:cNvSpPr txBox="1"/>
          <p:nvPr/>
        </p:nvSpPr>
        <p:spPr>
          <a:xfrm>
            <a:off x="9341503" y="2123991"/>
            <a:ext cx="2395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The means</a:t>
            </a:r>
            <a:r>
              <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41ABF9B3-F4BF-4D6C-B6D1-30558E4D148F}"/>
              </a:ext>
            </a:extLst>
          </p:cNvPr>
          <p:cNvSpPr txBox="1"/>
          <p:nvPr/>
        </p:nvSpPr>
        <p:spPr>
          <a:xfrm>
            <a:off x="9341503" y="3136612"/>
            <a:ext cx="2395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The end</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28186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2">
              <a:lumMod val="60000"/>
              <a:lumOff val="40000"/>
            </a:schemeClr>
          </a:solidFill>
        </p:spPr>
        <p:txBody>
          <a:bodyPr>
            <a:normAutofit/>
          </a:bodyPr>
          <a:lstStyle/>
          <a:p>
            <a:r>
              <a:rPr lang="en-GB" sz="4000" b="1" dirty="0"/>
              <a:t>Refining Your Design Solution</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683490" y="1025236"/>
            <a:ext cx="10233891" cy="477248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You have 3 minutes to talk to the Team next to yours about your ideas.</a:t>
            </a:r>
          </a:p>
          <a:p>
            <a:pPr marL="0" indent="0">
              <a:buNone/>
            </a:pPr>
            <a:endParaRPr lang="en-GB" dirty="0"/>
          </a:p>
          <a:p>
            <a:pPr marL="0" indent="0">
              <a:buNone/>
            </a:pPr>
            <a:r>
              <a:rPr lang="en-GB" dirty="0"/>
              <a:t>Then 3 minutes to swap over and listen to their ideas.</a:t>
            </a:r>
          </a:p>
          <a:p>
            <a:pPr marL="0" indent="0">
              <a:buNone/>
            </a:pPr>
            <a:endParaRPr lang="en-GB" dirty="0"/>
          </a:p>
          <a:p>
            <a:pPr marL="0" indent="0">
              <a:buNone/>
            </a:pPr>
            <a:r>
              <a:rPr lang="en-GB" dirty="0"/>
              <a:t>Identify at least 1 great idea the other Team has come up with.</a:t>
            </a:r>
          </a:p>
          <a:p>
            <a:pPr marL="0" indent="0">
              <a:buNone/>
            </a:pPr>
            <a:endParaRPr lang="en-GB" dirty="0"/>
          </a:p>
          <a:p>
            <a:pPr marL="0" indent="0">
              <a:buNone/>
            </a:pPr>
            <a:r>
              <a:rPr lang="en-GB" dirty="0"/>
              <a:t>Suggest at least one way they could improve their idea.</a:t>
            </a:r>
          </a:p>
          <a:p>
            <a:pPr marL="0" indent="0">
              <a:buNone/>
            </a:pPr>
            <a:endParaRPr lang="en-GB" dirty="0"/>
          </a:p>
          <a:p>
            <a:pPr marL="0" indent="0">
              <a:buNone/>
            </a:pPr>
            <a:r>
              <a:rPr lang="en-GB" dirty="0"/>
              <a:t>Listen to their comments on your idea and then go back to your planning and refine your idea again.</a:t>
            </a:r>
          </a:p>
        </p:txBody>
      </p:sp>
    </p:spTree>
    <p:extLst>
      <p:ext uri="{BB962C8B-B14F-4D97-AF65-F5344CB8AC3E}">
        <p14:creationId xmlns:p14="http://schemas.microsoft.com/office/powerpoint/2010/main" val="30947075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BBEA4C0-FF41-421C-9ACD-A576309EF212}"/>
              </a:ext>
            </a:extLst>
          </p:cNvPr>
          <p:cNvSpPr/>
          <p:nvPr/>
        </p:nvSpPr>
        <p:spPr>
          <a:xfrm>
            <a:off x="212435" y="4557225"/>
            <a:ext cx="8790888" cy="2170421"/>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E0B8699-5553-42A7-BAC6-EABB29C1F261}"/>
              </a:ext>
            </a:extLst>
          </p:cNvPr>
          <p:cNvSpPr txBox="1"/>
          <p:nvPr/>
        </p:nvSpPr>
        <p:spPr>
          <a:xfrm>
            <a:off x="92365" y="816458"/>
            <a:ext cx="8419356" cy="461665"/>
          </a:xfrm>
          <a:prstGeom prst="rect">
            <a:avLst/>
          </a:prstGeom>
          <a:solidFill>
            <a:schemeClr val="accent4">
              <a:lumMod val="60000"/>
              <a:lumOff val="40000"/>
            </a:schemeClr>
          </a:solidFill>
          <a:ln>
            <a:noFill/>
          </a:ln>
        </p:spPr>
        <p:txBody>
          <a:bodyPr wrap="none" rtlCol="0">
            <a:spAutoFit/>
          </a:bodyPr>
          <a:lstStyle/>
          <a:p>
            <a:r>
              <a:rPr lang="en-GB" sz="2400" dirty="0"/>
              <a:t>Challenge – how can we stop buildings over-heating on a hot day?</a:t>
            </a:r>
          </a:p>
        </p:txBody>
      </p:sp>
      <p:sp>
        <p:nvSpPr>
          <p:cNvPr id="5" name="TextBox 4">
            <a:extLst>
              <a:ext uri="{FF2B5EF4-FFF2-40B4-BE49-F238E27FC236}">
                <a16:creationId xmlns:a16="http://schemas.microsoft.com/office/drawing/2014/main" id="{774E2843-4407-4067-9E30-B4E52950E606}"/>
              </a:ext>
            </a:extLst>
          </p:cNvPr>
          <p:cNvSpPr txBox="1"/>
          <p:nvPr/>
        </p:nvSpPr>
        <p:spPr>
          <a:xfrm>
            <a:off x="212438" y="1470526"/>
            <a:ext cx="2061975" cy="369332"/>
          </a:xfrm>
          <a:prstGeom prst="rect">
            <a:avLst/>
          </a:prstGeom>
          <a:noFill/>
        </p:spPr>
        <p:txBody>
          <a:bodyPr wrap="none" rtlCol="0">
            <a:spAutoFit/>
          </a:bodyPr>
          <a:lstStyle/>
          <a:p>
            <a:r>
              <a:rPr lang="en-GB" dirty="0"/>
              <a:t>Why this challenge?</a:t>
            </a:r>
          </a:p>
        </p:txBody>
      </p:sp>
      <p:pic>
        <p:nvPicPr>
          <p:cNvPr id="7" name="Picture 6">
            <a:extLst>
              <a:ext uri="{FF2B5EF4-FFF2-40B4-BE49-F238E27FC236}">
                <a16:creationId xmlns:a16="http://schemas.microsoft.com/office/drawing/2014/main" id="{DFE695A8-B1A1-4041-895B-57FA274D49D5}"/>
              </a:ext>
            </a:extLst>
          </p:cNvPr>
          <p:cNvPicPr>
            <a:picLocks noChangeAspect="1"/>
          </p:cNvPicPr>
          <p:nvPr/>
        </p:nvPicPr>
        <p:blipFill rotWithShape="1">
          <a:blip r:embed="rId2">
            <a:extLst>
              <a:ext uri="{28A0092B-C50C-407E-A947-70E740481C1C}">
                <a14:useLocalDpi xmlns:a14="http://schemas.microsoft.com/office/drawing/2010/main" val="0"/>
              </a:ext>
            </a:extLst>
          </a:blip>
          <a:srcRect r="52652"/>
          <a:stretch/>
        </p:blipFill>
        <p:spPr>
          <a:xfrm>
            <a:off x="-110092" y="1868488"/>
            <a:ext cx="2503055" cy="1982419"/>
          </a:xfrm>
          <a:prstGeom prst="rect">
            <a:avLst/>
          </a:prstGeom>
        </p:spPr>
      </p:pic>
      <p:sp>
        <p:nvSpPr>
          <p:cNvPr id="8" name="TextBox 7">
            <a:extLst>
              <a:ext uri="{FF2B5EF4-FFF2-40B4-BE49-F238E27FC236}">
                <a16:creationId xmlns:a16="http://schemas.microsoft.com/office/drawing/2014/main" id="{35D34DA5-310B-40CA-9B86-60D250ED73E2}"/>
              </a:ext>
            </a:extLst>
          </p:cNvPr>
          <p:cNvSpPr txBox="1"/>
          <p:nvPr/>
        </p:nvSpPr>
        <p:spPr>
          <a:xfrm>
            <a:off x="212436" y="3782474"/>
            <a:ext cx="2290619" cy="738664"/>
          </a:xfrm>
          <a:prstGeom prst="rect">
            <a:avLst/>
          </a:prstGeom>
          <a:noFill/>
        </p:spPr>
        <p:txBody>
          <a:bodyPr wrap="square" rtlCol="0">
            <a:spAutoFit/>
          </a:bodyPr>
          <a:lstStyle/>
          <a:p>
            <a:r>
              <a:rPr lang="en-GB" sz="1400" dirty="0"/>
              <a:t>Average temperatures have increased and are predicted to continue rising.</a:t>
            </a:r>
          </a:p>
        </p:txBody>
      </p:sp>
      <p:sp>
        <p:nvSpPr>
          <p:cNvPr id="9" name="TextBox 8">
            <a:extLst>
              <a:ext uri="{FF2B5EF4-FFF2-40B4-BE49-F238E27FC236}">
                <a16:creationId xmlns:a16="http://schemas.microsoft.com/office/drawing/2014/main" id="{CD0E31F3-A708-43CF-94C8-295AA5513E8B}"/>
              </a:ext>
            </a:extLst>
          </p:cNvPr>
          <p:cNvSpPr txBox="1"/>
          <p:nvPr/>
        </p:nvSpPr>
        <p:spPr>
          <a:xfrm>
            <a:off x="2392963" y="1361460"/>
            <a:ext cx="913070" cy="369332"/>
          </a:xfrm>
          <a:prstGeom prst="rect">
            <a:avLst/>
          </a:prstGeom>
          <a:noFill/>
        </p:spPr>
        <p:txBody>
          <a:bodyPr wrap="none" rtlCol="0">
            <a:spAutoFit/>
          </a:bodyPr>
          <a:lstStyle/>
          <a:p>
            <a:r>
              <a:rPr lang="en-GB" dirty="0"/>
              <a:t>Context</a:t>
            </a:r>
          </a:p>
        </p:txBody>
      </p:sp>
      <p:sp>
        <p:nvSpPr>
          <p:cNvPr id="11" name="TextBox 10">
            <a:extLst>
              <a:ext uri="{FF2B5EF4-FFF2-40B4-BE49-F238E27FC236}">
                <a16:creationId xmlns:a16="http://schemas.microsoft.com/office/drawing/2014/main" id="{F955BA20-E582-418A-948D-90FD251DEBA8}"/>
              </a:ext>
            </a:extLst>
          </p:cNvPr>
          <p:cNvSpPr txBox="1"/>
          <p:nvPr/>
        </p:nvSpPr>
        <p:spPr>
          <a:xfrm>
            <a:off x="2392963" y="1730792"/>
            <a:ext cx="7142241" cy="2677656"/>
          </a:xfrm>
          <a:prstGeom prst="rect">
            <a:avLst/>
          </a:prstGeom>
          <a:noFill/>
        </p:spPr>
        <p:txBody>
          <a:bodyPr wrap="square" rtlCol="0">
            <a:spAutoFit/>
          </a:bodyPr>
          <a:lstStyle/>
          <a:p>
            <a:r>
              <a:rPr lang="en-GB" sz="1400" dirty="0"/>
              <a:t>Diverse housing stock (see images right) – some houses are up to 500 years old and built from a range of different building materials, and using various techniques. A one size fits all solution unlikely to work.</a:t>
            </a:r>
          </a:p>
          <a:p>
            <a:endParaRPr lang="en-GB" sz="1400" dirty="0"/>
          </a:p>
          <a:p>
            <a:r>
              <a:rPr lang="en-GB" sz="1400" dirty="0"/>
              <a:t>Initial thinking has considered how to prevent whole buildings from over-heating. Ideas from various organisms were considered including termites (passive ventilation), cacti (shading), dromedary camel (reduce conduction) and hornets/wasps (heat transfer). </a:t>
            </a:r>
          </a:p>
          <a:p>
            <a:endParaRPr lang="en-GB" sz="1400" dirty="0"/>
          </a:p>
          <a:p>
            <a:r>
              <a:rPr lang="en-GB" sz="1400" dirty="0"/>
              <a:t>After researching these organisms, it was decided to focus on a single intervention, namely reducing passive solar heat gain through external walls and roofs. This narrowed the direction of research and allowed for a more focused investigation into natural inspirations. As a result we reduced our detailed research from 6 natural models to 2 (see below).</a:t>
            </a:r>
          </a:p>
        </p:txBody>
      </p:sp>
      <p:pic>
        <p:nvPicPr>
          <p:cNvPr id="6" name="Picture 5">
            <a:extLst>
              <a:ext uri="{FF2B5EF4-FFF2-40B4-BE49-F238E27FC236}">
                <a16:creationId xmlns:a16="http://schemas.microsoft.com/office/drawing/2014/main" id="{20D78EDA-39FE-4BF0-9FA0-ED250294F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6465" y="5155541"/>
            <a:ext cx="2334266" cy="1556937"/>
          </a:xfrm>
          <a:prstGeom prst="rect">
            <a:avLst/>
          </a:prstGeom>
        </p:spPr>
      </p:pic>
      <p:pic>
        <p:nvPicPr>
          <p:cNvPr id="13" name="Picture 12">
            <a:extLst>
              <a:ext uri="{FF2B5EF4-FFF2-40B4-BE49-F238E27FC236}">
                <a16:creationId xmlns:a16="http://schemas.microsoft.com/office/drawing/2014/main" id="{A2205F44-DCFD-40CB-BAE3-662924D6E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5296" y="3533614"/>
            <a:ext cx="2334266" cy="1550099"/>
          </a:xfrm>
          <a:prstGeom prst="rect">
            <a:avLst/>
          </a:prstGeom>
        </p:spPr>
      </p:pic>
      <p:pic>
        <p:nvPicPr>
          <p:cNvPr id="15" name="Picture 14">
            <a:extLst>
              <a:ext uri="{FF2B5EF4-FFF2-40B4-BE49-F238E27FC236}">
                <a16:creationId xmlns:a16="http://schemas.microsoft.com/office/drawing/2014/main" id="{3FB4ADCF-1E34-4B62-9E8E-7EEB0267E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6465" y="1911687"/>
            <a:ext cx="2325147" cy="1550098"/>
          </a:xfrm>
          <a:prstGeom prst="rect">
            <a:avLst/>
          </a:prstGeom>
        </p:spPr>
      </p:pic>
      <p:sp>
        <p:nvSpPr>
          <p:cNvPr id="18" name="TextBox 17">
            <a:extLst>
              <a:ext uri="{FF2B5EF4-FFF2-40B4-BE49-F238E27FC236}">
                <a16:creationId xmlns:a16="http://schemas.microsoft.com/office/drawing/2014/main" id="{EB724848-F01B-4192-BB89-BFDA039978A1}"/>
              </a:ext>
            </a:extLst>
          </p:cNvPr>
          <p:cNvSpPr txBox="1"/>
          <p:nvPr/>
        </p:nvSpPr>
        <p:spPr>
          <a:xfrm>
            <a:off x="1574615" y="4664946"/>
            <a:ext cx="447558" cy="307777"/>
          </a:xfrm>
          <a:prstGeom prst="rect">
            <a:avLst/>
          </a:prstGeom>
          <a:noFill/>
        </p:spPr>
        <p:txBody>
          <a:bodyPr wrap="none" rtlCol="0">
            <a:spAutoFit/>
          </a:bodyPr>
          <a:lstStyle/>
          <a:p>
            <a:r>
              <a:rPr lang="en-GB" sz="1400" dirty="0"/>
              <a:t>In…</a:t>
            </a:r>
          </a:p>
        </p:txBody>
      </p:sp>
      <p:sp>
        <p:nvSpPr>
          <p:cNvPr id="19" name="TextBox 18">
            <a:extLst>
              <a:ext uri="{FF2B5EF4-FFF2-40B4-BE49-F238E27FC236}">
                <a16:creationId xmlns:a16="http://schemas.microsoft.com/office/drawing/2014/main" id="{D051D357-6F46-477E-B434-5B0849A61708}"/>
              </a:ext>
            </a:extLst>
          </p:cNvPr>
          <p:cNvSpPr txBox="1"/>
          <p:nvPr/>
        </p:nvSpPr>
        <p:spPr>
          <a:xfrm>
            <a:off x="1574615" y="5244165"/>
            <a:ext cx="582211" cy="307777"/>
          </a:xfrm>
          <a:prstGeom prst="rect">
            <a:avLst/>
          </a:prstGeom>
          <a:noFill/>
        </p:spPr>
        <p:txBody>
          <a:bodyPr wrap="none" rtlCol="0">
            <a:spAutoFit/>
          </a:bodyPr>
          <a:lstStyle/>
          <a:p>
            <a:r>
              <a:rPr lang="en-GB" sz="1400" dirty="0"/>
              <a:t>Out…</a:t>
            </a:r>
          </a:p>
        </p:txBody>
      </p:sp>
      <p:sp>
        <p:nvSpPr>
          <p:cNvPr id="20" name="TextBox 19">
            <a:extLst>
              <a:ext uri="{FF2B5EF4-FFF2-40B4-BE49-F238E27FC236}">
                <a16:creationId xmlns:a16="http://schemas.microsoft.com/office/drawing/2014/main" id="{ECC54542-FB90-423F-82A1-537F64AA7A37}"/>
              </a:ext>
            </a:extLst>
          </p:cNvPr>
          <p:cNvSpPr txBox="1"/>
          <p:nvPr/>
        </p:nvSpPr>
        <p:spPr>
          <a:xfrm>
            <a:off x="2392963" y="4557225"/>
            <a:ext cx="5910528" cy="523220"/>
          </a:xfrm>
          <a:prstGeom prst="rect">
            <a:avLst/>
          </a:prstGeom>
          <a:noFill/>
        </p:spPr>
        <p:txBody>
          <a:bodyPr wrap="square" rtlCol="0">
            <a:spAutoFit/>
          </a:bodyPr>
          <a:lstStyle/>
          <a:p>
            <a:r>
              <a:rPr lang="en-US" sz="1400" dirty="0"/>
              <a:t>Silver</a:t>
            </a:r>
            <a:r>
              <a:rPr lang="en-GB" sz="1400" dirty="0"/>
              <a:t> ants and Longhorn beetles – both display techniques for passive radiative cooling.</a:t>
            </a:r>
          </a:p>
        </p:txBody>
      </p:sp>
      <p:sp>
        <p:nvSpPr>
          <p:cNvPr id="21" name="TextBox 20">
            <a:extLst>
              <a:ext uri="{FF2B5EF4-FFF2-40B4-BE49-F238E27FC236}">
                <a16:creationId xmlns:a16="http://schemas.microsoft.com/office/drawing/2014/main" id="{760E4821-856C-4308-B16C-6BDC7C807C23}"/>
              </a:ext>
            </a:extLst>
          </p:cNvPr>
          <p:cNvSpPr txBox="1"/>
          <p:nvPr/>
        </p:nvSpPr>
        <p:spPr>
          <a:xfrm>
            <a:off x="2392963" y="5127208"/>
            <a:ext cx="6791229" cy="1600438"/>
          </a:xfrm>
          <a:prstGeom prst="rect">
            <a:avLst/>
          </a:prstGeom>
          <a:noFill/>
        </p:spPr>
        <p:txBody>
          <a:bodyPr wrap="square" rtlCol="0">
            <a:spAutoFit/>
          </a:bodyPr>
          <a:lstStyle/>
          <a:p>
            <a:r>
              <a:rPr lang="en-US" sz="1400" dirty="0"/>
              <a:t>Termites – passive ventilation systems would require significant structural changes to existing budlings.</a:t>
            </a:r>
          </a:p>
          <a:p>
            <a:r>
              <a:rPr lang="en-GB" sz="1400" dirty="0"/>
              <a:t>Cacti – shading is a good strategy but unrealistic in existing crowded housing estates; should be considered with new build.</a:t>
            </a:r>
          </a:p>
          <a:p>
            <a:r>
              <a:rPr lang="en-GB" sz="1400" dirty="0"/>
              <a:t>Dromedary camel – mechanism of transferring heat to surface via sweat glands not applicable in present context.</a:t>
            </a:r>
          </a:p>
          <a:p>
            <a:r>
              <a:rPr lang="en-GB" sz="1400" dirty="0"/>
              <a:t>Hornet/Wasp – possible use in new build houses but requires much more research.</a:t>
            </a:r>
          </a:p>
        </p:txBody>
      </p:sp>
      <p:sp>
        <p:nvSpPr>
          <p:cNvPr id="22" name="TextBox 21">
            <a:extLst>
              <a:ext uri="{FF2B5EF4-FFF2-40B4-BE49-F238E27FC236}">
                <a16:creationId xmlns:a16="http://schemas.microsoft.com/office/drawing/2014/main" id="{A22A07D3-905E-4DA5-B66A-7C3868678C2F}"/>
              </a:ext>
            </a:extLst>
          </p:cNvPr>
          <p:cNvSpPr txBox="1"/>
          <p:nvPr/>
        </p:nvSpPr>
        <p:spPr>
          <a:xfrm>
            <a:off x="369671" y="4664946"/>
            <a:ext cx="1107437" cy="1169551"/>
          </a:xfrm>
          <a:prstGeom prst="rect">
            <a:avLst/>
          </a:prstGeom>
          <a:noFill/>
        </p:spPr>
        <p:txBody>
          <a:bodyPr wrap="square" rtlCol="0">
            <a:spAutoFit/>
          </a:bodyPr>
          <a:lstStyle/>
          <a:p>
            <a:r>
              <a:rPr lang="en-GB" sz="1400" b="1" dirty="0"/>
              <a:t>The following organisms where considered:</a:t>
            </a:r>
          </a:p>
        </p:txBody>
      </p:sp>
      <p:sp>
        <p:nvSpPr>
          <p:cNvPr id="2" name="Title 1">
            <a:extLst>
              <a:ext uri="{FF2B5EF4-FFF2-40B4-BE49-F238E27FC236}">
                <a16:creationId xmlns:a16="http://schemas.microsoft.com/office/drawing/2014/main" id="{58F8B8FC-A4DD-68EB-C0A0-6E1FC7C814E3}"/>
              </a:ext>
            </a:extLst>
          </p:cNvPr>
          <p:cNvSpPr txBox="1">
            <a:spLocks/>
          </p:cNvSpPr>
          <p:nvPr/>
        </p:nvSpPr>
        <p:spPr>
          <a:xfrm>
            <a:off x="0" y="1"/>
            <a:ext cx="12192000" cy="655781"/>
          </a:xfrm>
          <a:prstGeom prst="rect">
            <a:avLst/>
          </a:prstGeom>
          <a:solidFill>
            <a:schemeClr val="accent2">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a:t>Design Solution - example</a:t>
            </a:r>
            <a:endParaRPr lang="en-GB" sz="4000" b="1" dirty="0"/>
          </a:p>
        </p:txBody>
      </p:sp>
    </p:spTree>
    <p:extLst>
      <p:ext uri="{BB962C8B-B14F-4D97-AF65-F5344CB8AC3E}">
        <p14:creationId xmlns:p14="http://schemas.microsoft.com/office/powerpoint/2010/main" val="560039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6BE042-35C0-451D-A74C-B3D886CAF9E8}"/>
              </a:ext>
            </a:extLst>
          </p:cNvPr>
          <p:cNvSpPr txBox="1"/>
          <p:nvPr/>
        </p:nvSpPr>
        <p:spPr>
          <a:xfrm>
            <a:off x="212437" y="129309"/>
            <a:ext cx="3452420" cy="461665"/>
          </a:xfrm>
          <a:prstGeom prst="rect">
            <a:avLst/>
          </a:prstGeom>
          <a:solidFill>
            <a:schemeClr val="accent4">
              <a:lumMod val="60000"/>
              <a:lumOff val="40000"/>
            </a:schemeClr>
          </a:solidFill>
        </p:spPr>
        <p:txBody>
          <a:bodyPr wrap="none" rtlCol="0">
            <a:spAutoFit/>
          </a:bodyPr>
          <a:lstStyle/>
          <a:p>
            <a:r>
              <a:rPr lang="en-GB" sz="2400" dirty="0"/>
              <a:t>Research – what inspired?</a:t>
            </a:r>
          </a:p>
        </p:txBody>
      </p:sp>
      <p:pic>
        <p:nvPicPr>
          <p:cNvPr id="4" name="Picture 3">
            <a:extLst>
              <a:ext uri="{FF2B5EF4-FFF2-40B4-BE49-F238E27FC236}">
                <a16:creationId xmlns:a16="http://schemas.microsoft.com/office/drawing/2014/main" id="{8A4A7582-28F3-44A9-B9E8-14EFE7343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25991" y="1670993"/>
            <a:ext cx="4994417" cy="2372714"/>
          </a:xfrm>
          <a:prstGeom prst="rect">
            <a:avLst/>
          </a:prstGeom>
        </p:spPr>
      </p:pic>
      <p:sp>
        <p:nvSpPr>
          <p:cNvPr id="5" name="TextBox 4">
            <a:extLst>
              <a:ext uri="{FF2B5EF4-FFF2-40B4-BE49-F238E27FC236}">
                <a16:creationId xmlns:a16="http://schemas.microsoft.com/office/drawing/2014/main" id="{66A75232-2B86-4212-B57D-01175647C338}"/>
              </a:ext>
            </a:extLst>
          </p:cNvPr>
          <p:cNvSpPr txBox="1"/>
          <p:nvPr/>
        </p:nvSpPr>
        <p:spPr>
          <a:xfrm>
            <a:off x="10363700" y="5288932"/>
            <a:ext cx="1615863" cy="461665"/>
          </a:xfrm>
          <a:prstGeom prst="rect">
            <a:avLst/>
          </a:prstGeom>
          <a:noFill/>
        </p:spPr>
        <p:txBody>
          <a:bodyPr wrap="square" rtlCol="0">
            <a:spAutoFit/>
          </a:bodyPr>
          <a:lstStyle/>
          <a:p>
            <a:r>
              <a:rPr lang="en-GB" sz="1200" dirty="0"/>
              <a:t>Longhorn Beetle (</a:t>
            </a:r>
            <a:r>
              <a:rPr lang="en-GB" sz="1200" dirty="0" err="1"/>
              <a:t>Neocerambyx</a:t>
            </a:r>
            <a:r>
              <a:rPr lang="en-GB" sz="1200" dirty="0"/>
              <a:t> gigas)</a:t>
            </a:r>
          </a:p>
        </p:txBody>
      </p:sp>
      <p:sp>
        <p:nvSpPr>
          <p:cNvPr id="7" name="TextBox 6">
            <a:extLst>
              <a:ext uri="{FF2B5EF4-FFF2-40B4-BE49-F238E27FC236}">
                <a16:creationId xmlns:a16="http://schemas.microsoft.com/office/drawing/2014/main" id="{943B0666-B1DB-43B2-9481-30F0AADB30F0}"/>
              </a:ext>
            </a:extLst>
          </p:cNvPr>
          <p:cNvSpPr txBox="1"/>
          <p:nvPr/>
        </p:nvSpPr>
        <p:spPr>
          <a:xfrm>
            <a:off x="9606848" y="0"/>
            <a:ext cx="2372715" cy="415498"/>
          </a:xfrm>
          <a:prstGeom prst="rect">
            <a:avLst/>
          </a:prstGeom>
          <a:noFill/>
        </p:spPr>
        <p:txBody>
          <a:bodyPr wrap="square">
            <a:spAutoFit/>
          </a:bodyPr>
          <a:lstStyle/>
          <a:p>
            <a:r>
              <a:rPr lang="en-US" sz="1050" dirty="0"/>
              <a:t>"</a:t>
            </a:r>
            <a:r>
              <a:rPr lang="en-US" sz="1050" dirty="0" err="1">
                <a:hlinkClick r:id="rId3"/>
              </a:rPr>
              <a:t>Neocerambyx</a:t>
            </a:r>
            <a:r>
              <a:rPr lang="en-US" sz="1050" dirty="0">
                <a:hlinkClick r:id="rId3"/>
              </a:rPr>
              <a:t> gigas (Thomson, 1878)</a:t>
            </a:r>
            <a:r>
              <a:rPr lang="en-US" sz="1050" dirty="0"/>
              <a:t>" by </a:t>
            </a:r>
            <a:r>
              <a:rPr lang="en-US" sz="1050" dirty="0" err="1">
                <a:hlinkClick r:id="rId4"/>
              </a:rPr>
              <a:t>urjsa</a:t>
            </a:r>
            <a:r>
              <a:rPr lang="en-US" sz="1050" dirty="0"/>
              <a:t> is marked with </a:t>
            </a:r>
            <a:r>
              <a:rPr lang="en-US" sz="1050" dirty="0">
                <a:hlinkClick r:id="rId5"/>
              </a:rPr>
              <a:t>CC BY-SA 2.0</a:t>
            </a:r>
            <a:r>
              <a:rPr lang="en-US" sz="1050" dirty="0"/>
              <a:t>. </a:t>
            </a:r>
          </a:p>
        </p:txBody>
      </p:sp>
      <p:pic>
        <p:nvPicPr>
          <p:cNvPr id="9" name="Picture 8">
            <a:extLst>
              <a:ext uri="{FF2B5EF4-FFF2-40B4-BE49-F238E27FC236}">
                <a16:creationId xmlns:a16="http://schemas.microsoft.com/office/drawing/2014/main" id="{B6804FFB-8DBA-4CF5-B2D7-9ABA15356F92}"/>
              </a:ext>
            </a:extLst>
          </p:cNvPr>
          <p:cNvPicPr>
            <a:picLocks noChangeAspect="1"/>
          </p:cNvPicPr>
          <p:nvPr/>
        </p:nvPicPr>
        <p:blipFill rotWithShape="1">
          <a:blip r:embed="rId6">
            <a:extLst>
              <a:ext uri="{28A0092B-C50C-407E-A947-70E740481C1C}">
                <a14:useLocalDpi xmlns:a14="http://schemas.microsoft.com/office/drawing/2010/main" val="0"/>
              </a:ext>
            </a:extLst>
          </a:blip>
          <a:srcRect l="25563" t="17628" r="24616" b="18117"/>
          <a:stretch/>
        </p:blipFill>
        <p:spPr>
          <a:xfrm>
            <a:off x="4264497" y="739182"/>
            <a:ext cx="3269673" cy="4174780"/>
          </a:xfrm>
          <a:prstGeom prst="rect">
            <a:avLst/>
          </a:prstGeom>
        </p:spPr>
      </p:pic>
      <p:sp>
        <p:nvSpPr>
          <p:cNvPr id="11" name="TextBox 10">
            <a:extLst>
              <a:ext uri="{FF2B5EF4-FFF2-40B4-BE49-F238E27FC236}">
                <a16:creationId xmlns:a16="http://schemas.microsoft.com/office/drawing/2014/main" id="{993D23E0-B983-4913-8952-7876E53CE5D2}"/>
              </a:ext>
            </a:extLst>
          </p:cNvPr>
          <p:cNvSpPr txBox="1"/>
          <p:nvPr/>
        </p:nvSpPr>
        <p:spPr>
          <a:xfrm>
            <a:off x="5163127" y="129309"/>
            <a:ext cx="2262909" cy="400110"/>
          </a:xfrm>
          <a:prstGeom prst="rect">
            <a:avLst/>
          </a:prstGeom>
          <a:noFill/>
        </p:spPr>
        <p:txBody>
          <a:bodyPr wrap="square">
            <a:spAutoFit/>
          </a:bodyPr>
          <a:lstStyle/>
          <a:p>
            <a:r>
              <a:rPr lang="en-US" sz="1000" dirty="0"/>
              <a:t>"</a:t>
            </a:r>
            <a:r>
              <a:rPr lang="en-US" sz="1000" dirty="0" err="1">
                <a:hlinkClick r:id="rId7"/>
              </a:rPr>
              <a:t>Cataglyphis</a:t>
            </a:r>
            <a:r>
              <a:rPr lang="en-US" sz="1000" dirty="0">
                <a:hlinkClick r:id="rId7"/>
              </a:rPr>
              <a:t> </a:t>
            </a:r>
            <a:r>
              <a:rPr lang="en-US" sz="1000" dirty="0" err="1">
                <a:hlinkClick r:id="rId7"/>
              </a:rPr>
              <a:t>bombycina</a:t>
            </a:r>
            <a:r>
              <a:rPr lang="en-US" sz="1000" dirty="0">
                <a:hlinkClick r:id="rId7"/>
              </a:rPr>
              <a:t> soldier ant</a:t>
            </a:r>
            <a:r>
              <a:rPr lang="en-US" sz="1000" dirty="0"/>
              <a:t>" by </a:t>
            </a:r>
            <a:r>
              <a:rPr lang="en-US" sz="1000" dirty="0" err="1">
                <a:hlinkClick r:id="rId8"/>
              </a:rPr>
              <a:t>gailhampshire</a:t>
            </a:r>
            <a:r>
              <a:rPr lang="en-US" sz="1000" dirty="0"/>
              <a:t> is marked with </a:t>
            </a:r>
            <a:r>
              <a:rPr lang="en-US" sz="1000" dirty="0">
                <a:hlinkClick r:id="rId9"/>
              </a:rPr>
              <a:t>CC BY 2.0</a:t>
            </a:r>
            <a:r>
              <a:rPr lang="en-US" sz="1000" dirty="0"/>
              <a:t>. </a:t>
            </a:r>
          </a:p>
        </p:txBody>
      </p:sp>
      <p:sp>
        <p:nvSpPr>
          <p:cNvPr id="12" name="TextBox 11">
            <a:extLst>
              <a:ext uri="{FF2B5EF4-FFF2-40B4-BE49-F238E27FC236}">
                <a16:creationId xmlns:a16="http://schemas.microsoft.com/office/drawing/2014/main" id="{D260B829-27D7-4442-878D-CCFE5B281BBC}"/>
              </a:ext>
            </a:extLst>
          </p:cNvPr>
          <p:cNvSpPr txBox="1"/>
          <p:nvPr/>
        </p:nvSpPr>
        <p:spPr>
          <a:xfrm>
            <a:off x="5764793" y="5040257"/>
            <a:ext cx="1799989" cy="461665"/>
          </a:xfrm>
          <a:prstGeom prst="rect">
            <a:avLst/>
          </a:prstGeom>
          <a:noFill/>
        </p:spPr>
        <p:txBody>
          <a:bodyPr wrap="square" rtlCol="0">
            <a:spAutoFit/>
          </a:bodyPr>
          <a:lstStyle/>
          <a:p>
            <a:r>
              <a:rPr lang="en-GB" sz="1200" dirty="0"/>
              <a:t>Saharan Silver Ant (</a:t>
            </a:r>
            <a:r>
              <a:rPr lang="en-GB" sz="1200" dirty="0" err="1"/>
              <a:t>Cataglyphis</a:t>
            </a:r>
            <a:r>
              <a:rPr lang="en-GB" sz="1200" dirty="0"/>
              <a:t> bombycine)</a:t>
            </a:r>
          </a:p>
        </p:txBody>
      </p:sp>
      <p:sp>
        <p:nvSpPr>
          <p:cNvPr id="14" name="TextBox 13">
            <a:extLst>
              <a:ext uri="{FF2B5EF4-FFF2-40B4-BE49-F238E27FC236}">
                <a16:creationId xmlns:a16="http://schemas.microsoft.com/office/drawing/2014/main" id="{AD04D8E7-F385-438F-B080-E6A2FB3F5056}"/>
              </a:ext>
            </a:extLst>
          </p:cNvPr>
          <p:cNvSpPr txBox="1"/>
          <p:nvPr/>
        </p:nvSpPr>
        <p:spPr>
          <a:xfrm>
            <a:off x="156666" y="636097"/>
            <a:ext cx="4107831" cy="2308324"/>
          </a:xfrm>
          <a:prstGeom prst="rect">
            <a:avLst/>
          </a:prstGeom>
          <a:noFill/>
        </p:spPr>
        <p:txBody>
          <a:bodyPr wrap="square" rtlCol="0">
            <a:spAutoFit/>
          </a:bodyPr>
          <a:lstStyle/>
          <a:p>
            <a:r>
              <a:rPr lang="en-GB" sz="2400" dirty="0"/>
              <a:t>Both these insects live in extreme heat environments. They demonstrate ingenious adaptations to manage temperature and encourage passive radiative cooling.</a:t>
            </a:r>
          </a:p>
        </p:txBody>
      </p:sp>
      <p:pic>
        <p:nvPicPr>
          <p:cNvPr id="15" name="Picture 14">
            <a:extLst>
              <a:ext uri="{FF2B5EF4-FFF2-40B4-BE49-F238E27FC236}">
                <a16:creationId xmlns:a16="http://schemas.microsoft.com/office/drawing/2014/main" id="{B6E853A3-DB20-4CEA-86E3-05660E950C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5475" y="4005949"/>
            <a:ext cx="3386635" cy="2618110"/>
          </a:xfrm>
          <a:prstGeom prst="rect">
            <a:avLst/>
          </a:prstGeom>
        </p:spPr>
      </p:pic>
      <p:sp>
        <p:nvSpPr>
          <p:cNvPr id="16" name="TextBox 15">
            <a:extLst>
              <a:ext uri="{FF2B5EF4-FFF2-40B4-BE49-F238E27FC236}">
                <a16:creationId xmlns:a16="http://schemas.microsoft.com/office/drawing/2014/main" id="{9EEA3B2D-23DB-47FB-83DF-A162E0E76768}"/>
              </a:ext>
            </a:extLst>
          </p:cNvPr>
          <p:cNvSpPr txBox="1"/>
          <p:nvPr/>
        </p:nvSpPr>
        <p:spPr>
          <a:xfrm>
            <a:off x="1718367" y="6605580"/>
            <a:ext cx="5245447" cy="246221"/>
          </a:xfrm>
          <a:prstGeom prst="rect">
            <a:avLst/>
          </a:prstGeom>
          <a:noFill/>
        </p:spPr>
        <p:txBody>
          <a:bodyPr wrap="square">
            <a:spAutoFit/>
          </a:bodyPr>
          <a:lstStyle/>
          <a:p>
            <a:r>
              <a:rPr lang="en-GB" sz="1000" dirty="0"/>
              <a:t>"</a:t>
            </a:r>
            <a:r>
              <a:rPr lang="en-GB" sz="1000" dirty="0" err="1">
                <a:hlinkClick r:id="rId11"/>
              </a:rPr>
              <a:t>Cataglyphis</a:t>
            </a:r>
            <a:r>
              <a:rPr lang="en-GB" sz="1000" dirty="0">
                <a:hlinkClick r:id="rId11"/>
              </a:rPr>
              <a:t> (</a:t>
            </a:r>
            <a:r>
              <a:rPr lang="en-GB" sz="1000" dirty="0" err="1">
                <a:hlinkClick r:id="rId11"/>
              </a:rPr>
              <a:t>Machaeromyrma</a:t>
            </a:r>
            <a:r>
              <a:rPr lang="en-GB" sz="1000" dirty="0">
                <a:hlinkClick r:id="rId11"/>
              </a:rPr>
              <a:t>) </a:t>
            </a:r>
            <a:r>
              <a:rPr lang="en-GB" sz="1000" dirty="0" err="1">
                <a:hlinkClick r:id="rId11"/>
              </a:rPr>
              <a:t>bombycina</a:t>
            </a:r>
            <a:r>
              <a:rPr lang="en-GB" sz="1000" dirty="0">
                <a:hlinkClick r:id="rId11"/>
              </a:rPr>
              <a:t> var. </a:t>
            </a:r>
            <a:r>
              <a:rPr lang="en-GB" sz="1000" dirty="0" err="1">
                <a:hlinkClick r:id="rId11"/>
              </a:rPr>
              <a:t>siniaitica</a:t>
            </a:r>
            <a:r>
              <a:rPr lang="en-GB" sz="1000" dirty="0"/>
              <a:t>" by W. Mann is marked with </a:t>
            </a:r>
            <a:r>
              <a:rPr lang="en-GB" sz="1000" dirty="0">
                <a:hlinkClick r:id="rId12"/>
              </a:rPr>
              <a:t>CC0 1.0</a:t>
            </a:r>
            <a:r>
              <a:rPr lang="en-GB" sz="1000" dirty="0"/>
              <a:t>. </a:t>
            </a:r>
          </a:p>
        </p:txBody>
      </p:sp>
      <p:sp>
        <p:nvSpPr>
          <p:cNvPr id="17" name="TextBox 16">
            <a:extLst>
              <a:ext uri="{FF2B5EF4-FFF2-40B4-BE49-F238E27FC236}">
                <a16:creationId xmlns:a16="http://schemas.microsoft.com/office/drawing/2014/main" id="{BA4D3FBF-3A19-45E2-A04B-94D37FFA0567}"/>
              </a:ext>
            </a:extLst>
          </p:cNvPr>
          <p:cNvSpPr txBox="1"/>
          <p:nvPr/>
        </p:nvSpPr>
        <p:spPr>
          <a:xfrm>
            <a:off x="301948" y="3897837"/>
            <a:ext cx="1828800" cy="1754326"/>
          </a:xfrm>
          <a:prstGeom prst="rect">
            <a:avLst/>
          </a:prstGeom>
          <a:noFill/>
        </p:spPr>
        <p:txBody>
          <a:bodyPr wrap="square" rtlCol="0">
            <a:spAutoFit/>
          </a:bodyPr>
          <a:lstStyle/>
          <a:p>
            <a:r>
              <a:rPr lang="en-GB" dirty="0"/>
              <a:t>Triangular aligned hairs on body act to reflect light and increase heat emissivity.</a:t>
            </a:r>
          </a:p>
        </p:txBody>
      </p:sp>
      <p:cxnSp>
        <p:nvCxnSpPr>
          <p:cNvPr id="19" name="Straight Arrow Connector 18">
            <a:extLst>
              <a:ext uri="{FF2B5EF4-FFF2-40B4-BE49-F238E27FC236}">
                <a16:creationId xmlns:a16="http://schemas.microsoft.com/office/drawing/2014/main" id="{11C818F4-B190-4104-9553-A229B03769A0}"/>
              </a:ext>
            </a:extLst>
          </p:cNvPr>
          <p:cNvCxnSpPr>
            <a:cxnSpLocks/>
          </p:cNvCxnSpPr>
          <p:nvPr/>
        </p:nvCxnSpPr>
        <p:spPr>
          <a:xfrm>
            <a:off x="1938647" y="5188688"/>
            <a:ext cx="1389344" cy="126316"/>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C724010-CC4D-411D-9C6D-D9AF3E27AD9C}"/>
              </a:ext>
            </a:extLst>
          </p:cNvPr>
          <p:cNvSpPr txBox="1"/>
          <p:nvPr/>
        </p:nvSpPr>
        <p:spPr>
          <a:xfrm>
            <a:off x="8003443" y="3759337"/>
            <a:ext cx="1828800" cy="2031325"/>
          </a:xfrm>
          <a:prstGeom prst="rect">
            <a:avLst/>
          </a:prstGeom>
          <a:noFill/>
        </p:spPr>
        <p:txBody>
          <a:bodyPr wrap="square" rtlCol="0">
            <a:spAutoFit/>
          </a:bodyPr>
          <a:lstStyle/>
          <a:p>
            <a:r>
              <a:rPr lang="en-GB" dirty="0"/>
              <a:t>Triangular fluffs (appear like tiny hairs) on forewings act to reflect light and increase heat emissivity.</a:t>
            </a:r>
          </a:p>
        </p:txBody>
      </p:sp>
      <p:cxnSp>
        <p:nvCxnSpPr>
          <p:cNvPr id="22" name="Straight Arrow Connector 21">
            <a:extLst>
              <a:ext uri="{FF2B5EF4-FFF2-40B4-BE49-F238E27FC236}">
                <a16:creationId xmlns:a16="http://schemas.microsoft.com/office/drawing/2014/main" id="{10C66531-EE7F-4FA3-AABC-04FAA6CBAB1F}"/>
              </a:ext>
            </a:extLst>
          </p:cNvPr>
          <p:cNvCxnSpPr>
            <a:cxnSpLocks/>
          </p:cNvCxnSpPr>
          <p:nvPr/>
        </p:nvCxnSpPr>
        <p:spPr>
          <a:xfrm flipV="1">
            <a:off x="9544976" y="3274828"/>
            <a:ext cx="818724" cy="623009"/>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D957B3-A01E-445B-9620-1C6035B0268B}"/>
              </a:ext>
            </a:extLst>
          </p:cNvPr>
          <p:cNvSpPr txBox="1"/>
          <p:nvPr/>
        </p:nvSpPr>
        <p:spPr>
          <a:xfrm>
            <a:off x="7343328" y="6257142"/>
            <a:ext cx="4848672" cy="553998"/>
          </a:xfrm>
          <a:prstGeom prst="rect">
            <a:avLst/>
          </a:prstGeom>
          <a:noFill/>
        </p:spPr>
        <p:txBody>
          <a:bodyPr wrap="square">
            <a:spAutoFit/>
          </a:bodyPr>
          <a:lstStyle/>
          <a:p>
            <a:r>
              <a:rPr lang="en-GB" sz="1000" dirty="0"/>
              <a:t>Chen, </a:t>
            </a:r>
            <a:r>
              <a:rPr lang="en-GB" sz="1000" dirty="0" err="1"/>
              <a:t>Xie</a:t>
            </a:r>
            <a:r>
              <a:rPr lang="en-GB" sz="1000" dirty="0"/>
              <a:t>, Wu, Mohamed, </a:t>
            </a:r>
            <a:r>
              <a:rPr lang="en-GB" sz="1000" dirty="0" err="1"/>
              <a:t>Elbashiry</a:t>
            </a:r>
            <a:r>
              <a:rPr lang="en-GB" sz="1000" dirty="0"/>
              <a:t>, &amp; Lu (2015) Review of beetle forewing structures and their biomimetic applications in China: (I) On the structural </a:t>
            </a:r>
            <a:r>
              <a:rPr lang="en-GB" sz="1000" dirty="0" err="1"/>
              <a:t>colors</a:t>
            </a:r>
            <a:r>
              <a:rPr lang="en-GB" sz="1000" dirty="0"/>
              <a:t> and the vertical and horizontal cross-sectional structures in Materials Science and Engineering: C, Volume 55.</a:t>
            </a:r>
          </a:p>
        </p:txBody>
      </p:sp>
    </p:spTree>
    <p:extLst>
      <p:ext uri="{BB962C8B-B14F-4D97-AF65-F5344CB8AC3E}">
        <p14:creationId xmlns:p14="http://schemas.microsoft.com/office/powerpoint/2010/main" val="29651461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2EC090-B802-499F-86DF-89DAD77EFA77}"/>
              </a:ext>
            </a:extLst>
          </p:cNvPr>
          <p:cNvSpPr txBox="1"/>
          <p:nvPr/>
        </p:nvSpPr>
        <p:spPr>
          <a:xfrm>
            <a:off x="212437" y="129309"/>
            <a:ext cx="2503314" cy="461665"/>
          </a:xfrm>
          <a:prstGeom prst="rect">
            <a:avLst/>
          </a:prstGeom>
          <a:solidFill>
            <a:schemeClr val="accent4">
              <a:lumMod val="60000"/>
              <a:lumOff val="40000"/>
            </a:schemeClr>
          </a:solidFill>
        </p:spPr>
        <p:txBody>
          <a:bodyPr wrap="none" rtlCol="0">
            <a:spAutoFit/>
          </a:bodyPr>
          <a:lstStyle/>
          <a:p>
            <a:r>
              <a:rPr lang="en-GB" sz="2400" dirty="0"/>
              <a:t>How does it work?</a:t>
            </a:r>
          </a:p>
        </p:txBody>
      </p:sp>
      <p:grpSp>
        <p:nvGrpSpPr>
          <p:cNvPr id="26" name="Group 25">
            <a:extLst>
              <a:ext uri="{FF2B5EF4-FFF2-40B4-BE49-F238E27FC236}">
                <a16:creationId xmlns:a16="http://schemas.microsoft.com/office/drawing/2014/main" id="{E239F94E-014B-4B26-8D90-9294FF41A2FF}"/>
              </a:ext>
            </a:extLst>
          </p:cNvPr>
          <p:cNvGrpSpPr/>
          <p:nvPr/>
        </p:nvGrpSpPr>
        <p:grpSpPr>
          <a:xfrm>
            <a:off x="2687393" y="621414"/>
            <a:ext cx="4502891" cy="3297274"/>
            <a:chOff x="4141382" y="1944577"/>
            <a:chExt cx="4502891" cy="3297274"/>
          </a:xfrm>
        </p:grpSpPr>
        <p:pic>
          <p:nvPicPr>
            <p:cNvPr id="1026" name="Picture 2">
              <a:extLst>
                <a:ext uri="{FF2B5EF4-FFF2-40B4-BE49-F238E27FC236}">
                  <a16:creationId xmlns:a16="http://schemas.microsoft.com/office/drawing/2014/main" id="{B0102286-DE62-4CCF-8052-C5A411716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38" t="19803" r="27870" b="27042"/>
            <a:stretch/>
          </p:blipFill>
          <p:spPr bwMode="auto">
            <a:xfrm rot="16200000">
              <a:off x="4849926" y="1336453"/>
              <a:ext cx="3186223" cy="440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E9EF193A-2FBB-42E5-9438-E2359C517B54}"/>
                </a:ext>
              </a:extLst>
            </p:cNvPr>
            <p:cNvCxnSpPr/>
            <p:nvPr/>
          </p:nvCxnSpPr>
          <p:spPr>
            <a:xfrm>
              <a:off x="4141382" y="2349499"/>
              <a:ext cx="1117600" cy="1079501"/>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5E73BF3-180D-434A-AE7F-6C0D4D12BF7C}"/>
                </a:ext>
              </a:extLst>
            </p:cNvPr>
            <p:cNvCxnSpPr>
              <a:cxnSpLocks/>
            </p:cNvCxnSpPr>
            <p:nvPr/>
          </p:nvCxnSpPr>
          <p:spPr>
            <a:xfrm flipV="1">
              <a:off x="7141761" y="3558952"/>
              <a:ext cx="460518" cy="616611"/>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66A0202-D733-4541-9C2A-847394160896}"/>
                </a:ext>
              </a:extLst>
            </p:cNvPr>
            <p:cNvCxnSpPr>
              <a:cxnSpLocks/>
            </p:cNvCxnSpPr>
            <p:nvPr/>
          </p:nvCxnSpPr>
          <p:spPr>
            <a:xfrm flipH="1" flipV="1">
              <a:off x="4879607" y="3346228"/>
              <a:ext cx="325623" cy="14243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D821139-EDAC-40D8-B952-A7BFBF8DF984}"/>
                </a:ext>
              </a:extLst>
            </p:cNvPr>
            <p:cNvCxnSpPr>
              <a:cxnSpLocks/>
            </p:cNvCxnSpPr>
            <p:nvPr/>
          </p:nvCxnSpPr>
          <p:spPr>
            <a:xfrm>
              <a:off x="5669666" y="4869267"/>
              <a:ext cx="214571" cy="372584"/>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ABFD7D4-3730-4146-A228-DA2065F9FADB}"/>
                </a:ext>
              </a:extLst>
            </p:cNvPr>
            <p:cNvCxnSpPr>
              <a:cxnSpLocks/>
            </p:cNvCxnSpPr>
            <p:nvPr/>
          </p:nvCxnSpPr>
          <p:spPr>
            <a:xfrm>
              <a:off x="5318941" y="3681965"/>
              <a:ext cx="326947" cy="1092792"/>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25DF553-DFE1-4DD5-916D-054A3AC13C50}"/>
                </a:ext>
              </a:extLst>
            </p:cNvPr>
            <p:cNvCxnSpPr>
              <a:cxnSpLocks/>
            </p:cNvCxnSpPr>
            <p:nvPr/>
          </p:nvCxnSpPr>
          <p:spPr>
            <a:xfrm flipV="1">
              <a:off x="6514513" y="4229838"/>
              <a:ext cx="545506" cy="531628"/>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13790FF-529B-4449-84F1-C8EF69803D72}"/>
                </a:ext>
              </a:extLst>
            </p:cNvPr>
            <p:cNvCxnSpPr>
              <a:cxnSpLocks/>
            </p:cNvCxnSpPr>
            <p:nvPr/>
          </p:nvCxnSpPr>
          <p:spPr>
            <a:xfrm>
              <a:off x="5325437" y="3537687"/>
              <a:ext cx="1117600" cy="1225699"/>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FB915D-BEF5-4824-BAE3-1C119321FF6D}"/>
                </a:ext>
              </a:extLst>
            </p:cNvPr>
            <p:cNvCxnSpPr>
              <a:cxnSpLocks/>
            </p:cNvCxnSpPr>
            <p:nvPr/>
          </p:nvCxnSpPr>
          <p:spPr>
            <a:xfrm flipH="1">
              <a:off x="4879607" y="3516422"/>
              <a:ext cx="295055" cy="4253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D5B88BA-1599-44B1-AF60-D48A4B8C3F7D}"/>
                </a:ext>
              </a:extLst>
            </p:cNvPr>
            <p:cNvCxnSpPr>
              <a:cxnSpLocks/>
            </p:cNvCxnSpPr>
            <p:nvPr/>
          </p:nvCxnSpPr>
          <p:spPr>
            <a:xfrm flipV="1">
              <a:off x="5290289" y="3150337"/>
              <a:ext cx="69113" cy="233769"/>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44F83EE-BEF3-4EA2-A726-2702F7ADCA1D}"/>
                </a:ext>
              </a:extLst>
            </p:cNvPr>
            <p:cNvSpPr txBox="1"/>
            <p:nvPr/>
          </p:nvSpPr>
          <p:spPr>
            <a:xfrm>
              <a:off x="6921430" y="3796335"/>
              <a:ext cx="340242" cy="369332"/>
            </a:xfrm>
            <a:prstGeom prst="rect">
              <a:avLst/>
            </a:prstGeom>
            <a:noFill/>
          </p:spPr>
          <p:txBody>
            <a:bodyPr wrap="square" rtlCol="0">
              <a:spAutoFit/>
            </a:bodyPr>
            <a:lstStyle/>
            <a:p>
              <a:r>
                <a:rPr lang="en-GB" dirty="0"/>
                <a:t>4</a:t>
              </a:r>
            </a:p>
          </p:txBody>
        </p:sp>
        <p:sp>
          <p:nvSpPr>
            <p:cNvPr id="28" name="TextBox 27">
              <a:extLst>
                <a:ext uri="{FF2B5EF4-FFF2-40B4-BE49-F238E27FC236}">
                  <a16:creationId xmlns:a16="http://schemas.microsoft.com/office/drawing/2014/main" id="{17B4D437-BE4F-47D0-A736-AF6B6ECE42CE}"/>
                </a:ext>
              </a:extLst>
            </p:cNvPr>
            <p:cNvSpPr txBox="1"/>
            <p:nvPr/>
          </p:nvSpPr>
          <p:spPr>
            <a:xfrm>
              <a:off x="6253682" y="4391175"/>
              <a:ext cx="340242" cy="369332"/>
            </a:xfrm>
            <a:prstGeom prst="rect">
              <a:avLst/>
            </a:prstGeom>
            <a:noFill/>
          </p:spPr>
          <p:txBody>
            <a:bodyPr wrap="square" rtlCol="0">
              <a:spAutoFit/>
            </a:bodyPr>
            <a:lstStyle/>
            <a:p>
              <a:r>
                <a:rPr lang="en-GB" dirty="0"/>
                <a:t>3</a:t>
              </a:r>
            </a:p>
          </p:txBody>
        </p:sp>
        <p:sp>
          <p:nvSpPr>
            <p:cNvPr id="29" name="TextBox 28">
              <a:extLst>
                <a:ext uri="{FF2B5EF4-FFF2-40B4-BE49-F238E27FC236}">
                  <a16:creationId xmlns:a16="http://schemas.microsoft.com/office/drawing/2014/main" id="{5C3B3777-92ED-4BE7-BBFF-A1DA3D4B3148}"/>
                </a:ext>
              </a:extLst>
            </p:cNvPr>
            <p:cNvSpPr txBox="1"/>
            <p:nvPr/>
          </p:nvSpPr>
          <p:spPr>
            <a:xfrm>
              <a:off x="5337246" y="4477488"/>
              <a:ext cx="340242" cy="369332"/>
            </a:xfrm>
            <a:prstGeom prst="rect">
              <a:avLst/>
            </a:prstGeom>
            <a:noFill/>
          </p:spPr>
          <p:txBody>
            <a:bodyPr wrap="square" rtlCol="0">
              <a:spAutoFit/>
            </a:bodyPr>
            <a:lstStyle/>
            <a:p>
              <a:r>
                <a:rPr lang="en-GB" dirty="0"/>
                <a:t>2</a:t>
              </a:r>
            </a:p>
          </p:txBody>
        </p:sp>
        <p:sp>
          <p:nvSpPr>
            <p:cNvPr id="30" name="TextBox 29">
              <a:extLst>
                <a:ext uri="{FF2B5EF4-FFF2-40B4-BE49-F238E27FC236}">
                  <a16:creationId xmlns:a16="http://schemas.microsoft.com/office/drawing/2014/main" id="{48B183F3-E08C-4481-9AFA-5B846740A013}"/>
                </a:ext>
              </a:extLst>
            </p:cNvPr>
            <p:cNvSpPr txBox="1"/>
            <p:nvPr/>
          </p:nvSpPr>
          <p:spPr>
            <a:xfrm>
              <a:off x="5035109" y="2990185"/>
              <a:ext cx="340242" cy="369332"/>
            </a:xfrm>
            <a:prstGeom prst="rect">
              <a:avLst/>
            </a:prstGeom>
            <a:noFill/>
          </p:spPr>
          <p:txBody>
            <a:bodyPr wrap="square" rtlCol="0">
              <a:spAutoFit/>
            </a:bodyPr>
            <a:lstStyle/>
            <a:p>
              <a:r>
                <a:rPr lang="en-GB" dirty="0"/>
                <a:t>1</a:t>
              </a:r>
            </a:p>
          </p:txBody>
        </p:sp>
      </p:grpSp>
      <p:sp>
        <p:nvSpPr>
          <p:cNvPr id="31" name="TextBox 30">
            <a:extLst>
              <a:ext uri="{FF2B5EF4-FFF2-40B4-BE49-F238E27FC236}">
                <a16:creationId xmlns:a16="http://schemas.microsoft.com/office/drawing/2014/main" id="{23BCAC7A-8F94-44EA-AA6B-BEA6A2E27A62}"/>
              </a:ext>
            </a:extLst>
          </p:cNvPr>
          <p:cNvSpPr txBox="1"/>
          <p:nvPr/>
        </p:nvSpPr>
        <p:spPr>
          <a:xfrm>
            <a:off x="302842" y="2821547"/>
            <a:ext cx="2248502" cy="3293209"/>
          </a:xfrm>
          <a:prstGeom prst="rect">
            <a:avLst/>
          </a:prstGeom>
          <a:noFill/>
        </p:spPr>
        <p:txBody>
          <a:bodyPr wrap="square" rtlCol="0">
            <a:spAutoFit/>
          </a:bodyPr>
          <a:lstStyle/>
          <a:p>
            <a:r>
              <a:rPr lang="en-GB" sz="1600" dirty="0"/>
              <a:t>1. vis-NIR (near infrared) is reflected displaying Mie scattering.</a:t>
            </a:r>
          </a:p>
          <a:p>
            <a:endParaRPr lang="en-GB" sz="1600" dirty="0"/>
          </a:p>
          <a:p>
            <a:r>
              <a:rPr lang="en-GB" sz="1600" dirty="0"/>
              <a:t>2. MIR (mid-infrared) absorbed at higher incidence angle.</a:t>
            </a:r>
          </a:p>
          <a:p>
            <a:endParaRPr lang="en-GB" sz="1600" dirty="0"/>
          </a:p>
          <a:p>
            <a:r>
              <a:rPr lang="en-GB" sz="1600" dirty="0"/>
              <a:t>3. Increased emissivity of MIR at lower incidence angle.</a:t>
            </a:r>
          </a:p>
          <a:p>
            <a:endParaRPr lang="en-GB" sz="1600" dirty="0"/>
          </a:p>
          <a:p>
            <a:r>
              <a:rPr lang="en-GB" sz="1600" dirty="0"/>
              <a:t>4. MIR passes out.</a:t>
            </a:r>
          </a:p>
        </p:txBody>
      </p:sp>
      <p:sp>
        <p:nvSpPr>
          <p:cNvPr id="33" name="TextBox 32">
            <a:extLst>
              <a:ext uri="{FF2B5EF4-FFF2-40B4-BE49-F238E27FC236}">
                <a16:creationId xmlns:a16="http://schemas.microsoft.com/office/drawing/2014/main" id="{FB6F5886-E84C-4C94-AC8D-3B36F5EBBFA8}"/>
              </a:ext>
            </a:extLst>
          </p:cNvPr>
          <p:cNvSpPr txBox="1"/>
          <p:nvPr/>
        </p:nvSpPr>
        <p:spPr>
          <a:xfrm>
            <a:off x="7396946" y="110500"/>
            <a:ext cx="4513396" cy="5509200"/>
          </a:xfrm>
          <a:prstGeom prst="rect">
            <a:avLst/>
          </a:prstGeom>
          <a:noFill/>
        </p:spPr>
        <p:txBody>
          <a:bodyPr wrap="square" rtlCol="0">
            <a:spAutoFit/>
          </a:bodyPr>
          <a:lstStyle/>
          <a:p>
            <a:r>
              <a:rPr lang="en-GB" sz="1600" dirty="0"/>
              <a:t>These adaptations result in:</a:t>
            </a:r>
          </a:p>
          <a:p>
            <a:endParaRPr lang="en-GB" sz="1600" dirty="0"/>
          </a:p>
          <a:p>
            <a:pPr marL="285750" indent="-285750">
              <a:buFont typeface="Arial" panose="020B0604020202020204" pitchFamily="34" charset="0"/>
              <a:buChar char="•"/>
            </a:pPr>
            <a:r>
              <a:rPr lang="en-GB" sz="1600" dirty="0"/>
              <a:t>High reflectivity reducing heat absorption from vis-NIR.</a:t>
            </a:r>
          </a:p>
          <a:p>
            <a:pPr marL="285750" indent="-285750">
              <a:buFont typeface="Arial" panose="020B0604020202020204" pitchFamily="34" charset="0"/>
              <a:buChar char="•"/>
            </a:pPr>
            <a:r>
              <a:rPr lang="en-GB" sz="1600" dirty="0"/>
              <a:t>High thermal emissivity of MIR which dissipates heat from the ant or beetle.</a:t>
            </a:r>
          </a:p>
          <a:p>
            <a:pPr marL="285750" indent="-285750">
              <a:buFont typeface="Arial" panose="020B0604020202020204" pitchFamily="34" charset="0"/>
              <a:buChar char="•"/>
            </a:pPr>
            <a:endParaRPr lang="en-GB" sz="1600" dirty="0"/>
          </a:p>
          <a:p>
            <a:r>
              <a:rPr lang="en-GB" sz="1600" dirty="0"/>
              <a:t>Because:</a:t>
            </a:r>
          </a:p>
          <a:p>
            <a:endParaRPr lang="en-GB" sz="1600" dirty="0"/>
          </a:p>
          <a:p>
            <a:pPr marL="285750" indent="-285750">
              <a:buFont typeface="Arial" panose="020B0604020202020204" pitchFamily="34" charset="0"/>
              <a:buChar char="•"/>
            </a:pPr>
            <a:r>
              <a:rPr lang="en-GB" sz="1600" dirty="0"/>
              <a:t>Pleats/corrugating results in high reflectivity and Mie scattering.</a:t>
            </a:r>
          </a:p>
          <a:p>
            <a:pPr marL="285750" indent="-285750">
              <a:buFont typeface="Arial" panose="020B0604020202020204" pitchFamily="34" charset="0"/>
              <a:buChar char="•"/>
            </a:pPr>
            <a:r>
              <a:rPr lang="en-GB" sz="1600" dirty="0"/>
              <a:t>Triangular structure encourages high internal reflectivity.</a:t>
            </a:r>
          </a:p>
          <a:p>
            <a:endParaRPr lang="en-GB" sz="1600" dirty="0"/>
          </a:p>
          <a:p>
            <a:r>
              <a:rPr lang="en-GB" sz="1600" dirty="0"/>
              <a:t>Evidence:</a:t>
            </a:r>
          </a:p>
          <a:p>
            <a:endParaRPr lang="en-GB" sz="1600" dirty="0"/>
          </a:p>
          <a:p>
            <a:pPr marL="285750" indent="-285750">
              <a:buFont typeface="Arial" panose="020B0604020202020204" pitchFamily="34" charset="0"/>
              <a:buChar char="•"/>
            </a:pPr>
            <a:r>
              <a:rPr lang="en-GB" sz="1600" dirty="0"/>
              <a:t>Ant hair cover enhances emissivity by 15%.</a:t>
            </a:r>
          </a:p>
          <a:p>
            <a:pPr marL="285750" indent="-285750">
              <a:buFont typeface="Arial" panose="020B0604020202020204" pitchFamily="34" charset="0"/>
              <a:buChar char="•"/>
            </a:pPr>
            <a:r>
              <a:rPr lang="en-GB" sz="1600" dirty="0"/>
              <a:t>Ant hairs reflect 67% of incoming solar radiation compared with 41% after their removal.</a:t>
            </a:r>
          </a:p>
          <a:p>
            <a:pPr marL="285750" indent="-285750">
              <a:buFont typeface="Arial" panose="020B0604020202020204" pitchFamily="34" charset="0"/>
              <a:buChar char="•"/>
            </a:pPr>
            <a:r>
              <a:rPr lang="en-GB" sz="1600" dirty="0"/>
              <a:t>Beetle fluffs reflect 65% of incoming solar radiation compared with 30% after their removal.</a:t>
            </a:r>
          </a:p>
        </p:txBody>
      </p:sp>
      <p:sp>
        <p:nvSpPr>
          <p:cNvPr id="32" name="TextBox 31">
            <a:extLst>
              <a:ext uri="{FF2B5EF4-FFF2-40B4-BE49-F238E27FC236}">
                <a16:creationId xmlns:a16="http://schemas.microsoft.com/office/drawing/2014/main" id="{3976EADF-E424-4F84-A174-880531F46301}"/>
              </a:ext>
            </a:extLst>
          </p:cNvPr>
          <p:cNvSpPr txBox="1"/>
          <p:nvPr/>
        </p:nvSpPr>
        <p:spPr>
          <a:xfrm>
            <a:off x="2787812" y="635523"/>
            <a:ext cx="2770246" cy="369332"/>
          </a:xfrm>
          <a:prstGeom prst="rect">
            <a:avLst/>
          </a:prstGeom>
          <a:noFill/>
        </p:spPr>
        <p:txBody>
          <a:bodyPr wrap="none" rtlCol="0">
            <a:spAutoFit/>
          </a:bodyPr>
          <a:lstStyle/>
          <a:p>
            <a:r>
              <a:rPr lang="en-GB" dirty="0"/>
              <a:t>Silver Ant hair cross-section</a:t>
            </a:r>
          </a:p>
        </p:txBody>
      </p:sp>
      <p:grpSp>
        <p:nvGrpSpPr>
          <p:cNvPr id="58" name="Group 57">
            <a:extLst>
              <a:ext uri="{FF2B5EF4-FFF2-40B4-BE49-F238E27FC236}">
                <a16:creationId xmlns:a16="http://schemas.microsoft.com/office/drawing/2014/main" id="{FF20DF84-566E-48C1-B7B8-6F330397856F}"/>
              </a:ext>
            </a:extLst>
          </p:cNvPr>
          <p:cNvGrpSpPr/>
          <p:nvPr/>
        </p:nvGrpSpPr>
        <p:grpSpPr>
          <a:xfrm>
            <a:off x="2787812" y="3985807"/>
            <a:ext cx="3852443" cy="2632993"/>
            <a:chOff x="3030807" y="3959633"/>
            <a:chExt cx="3852443" cy="2632993"/>
          </a:xfrm>
        </p:grpSpPr>
        <p:pic>
          <p:nvPicPr>
            <p:cNvPr id="1027" name="Picture 3">
              <a:extLst>
                <a:ext uri="{FF2B5EF4-FFF2-40B4-BE49-F238E27FC236}">
                  <a16:creationId xmlns:a16="http://schemas.microsoft.com/office/drawing/2014/main" id="{C0969824-EEC7-40B1-895F-3C2079E697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95" t="25303" r="33712" b="30658"/>
            <a:stretch/>
          </p:blipFill>
          <p:spPr bwMode="auto">
            <a:xfrm rot="5400000">
              <a:off x="3664212" y="3349908"/>
              <a:ext cx="2585633" cy="385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D3CF28EF-6123-4363-96A5-5FA879402662}"/>
                </a:ext>
              </a:extLst>
            </p:cNvPr>
            <p:cNvSpPr txBox="1"/>
            <p:nvPr/>
          </p:nvSpPr>
          <p:spPr>
            <a:xfrm>
              <a:off x="3030807" y="6223294"/>
              <a:ext cx="3567836" cy="369332"/>
            </a:xfrm>
            <a:prstGeom prst="rect">
              <a:avLst/>
            </a:prstGeom>
            <a:noFill/>
          </p:spPr>
          <p:txBody>
            <a:bodyPr wrap="none" rtlCol="0">
              <a:spAutoFit/>
            </a:bodyPr>
            <a:lstStyle/>
            <a:p>
              <a:r>
                <a:rPr lang="en-GB" dirty="0"/>
                <a:t>Longhorn Beetle fluff cross-section</a:t>
              </a:r>
            </a:p>
          </p:txBody>
        </p:sp>
        <p:cxnSp>
          <p:nvCxnSpPr>
            <p:cNvPr id="35" name="Straight Arrow Connector 34">
              <a:extLst>
                <a:ext uri="{FF2B5EF4-FFF2-40B4-BE49-F238E27FC236}">
                  <a16:creationId xmlns:a16="http://schemas.microsoft.com/office/drawing/2014/main" id="{FFD75252-F62A-456A-BD48-D6FFCACD3F59}"/>
                </a:ext>
              </a:extLst>
            </p:cNvPr>
            <p:cNvCxnSpPr>
              <a:cxnSpLocks/>
            </p:cNvCxnSpPr>
            <p:nvPr/>
          </p:nvCxnSpPr>
          <p:spPr>
            <a:xfrm>
              <a:off x="3668613" y="4532135"/>
              <a:ext cx="10780" cy="44889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297F267-5493-43C3-8E8F-C9E8E7630C0F}"/>
                </a:ext>
              </a:extLst>
            </p:cNvPr>
            <p:cNvCxnSpPr>
              <a:cxnSpLocks/>
            </p:cNvCxnSpPr>
            <p:nvPr/>
          </p:nvCxnSpPr>
          <p:spPr>
            <a:xfrm flipH="1" flipV="1">
              <a:off x="6050678" y="4434737"/>
              <a:ext cx="83936" cy="50333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F4FC125-E670-494C-A017-A4EE2E1F7274}"/>
                </a:ext>
              </a:extLst>
            </p:cNvPr>
            <p:cNvCxnSpPr>
              <a:cxnSpLocks/>
            </p:cNvCxnSpPr>
            <p:nvPr/>
          </p:nvCxnSpPr>
          <p:spPr>
            <a:xfrm flipV="1">
              <a:off x="3723695" y="4981029"/>
              <a:ext cx="2372305" cy="5055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2C59EB7-1EEC-4426-A177-8022FA8F5C57}"/>
                </a:ext>
              </a:extLst>
            </p:cNvPr>
            <p:cNvCxnSpPr>
              <a:cxnSpLocks/>
            </p:cNvCxnSpPr>
            <p:nvPr/>
          </p:nvCxnSpPr>
          <p:spPr>
            <a:xfrm flipV="1">
              <a:off x="6050678" y="4012075"/>
              <a:ext cx="83936" cy="3797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5BB40AF-C158-4FD2-9ACC-5CA094B3338A}"/>
                </a:ext>
              </a:extLst>
            </p:cNvPr>
            <p:cNvCxnSpPr>
              <a:cxnSpLocks/>
            </p:cNvCxnSpPr>
            <p:nvPr/>
          </p:nvCxnSpPr>
          <p:spPr>
            <a:xfrm flipV="1">
              <a:off x="3461951" y="4495401"/>
              <a:ext cx="1432181" cy="121580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5B79ED4-6E6F-4B9F-95DD-28B9F88C32C9}"/>
                </a:ext>
              </a:extLst>
            </p:cNvPr>
            <p:cNvCxnSpPr>
              <a:cxnSpLocks/>
            </p:cNvCxnSpPr>
            <p:nvPr/>
          </p:nvCxnSpPr>
          <p:spPr>
            <a:xfrm flipH="1" flipV="1">
              <a:off x="3381153" y="4215078"/>
              <a:ext cx="168288" cy="20661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8496AC2-06C2-431B-8F62-15F76FC65692}"/>
                </a:ext>
              </a:extLst>
            </p:cNvPr>
            <p:cNvCxnSpPr>
              <a:cxnSpLocks/>
            </p:cNvCxnSpPr>
            <p:nvPr/>
          </p:nvCxnSpPr>
          <p:spPr>
            <a:xfrm>
              <a:off x="3668613" y="3959633"/>
              <a:ext cx="10780" cy="465437"/>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4F2491D-5E4F-4A33-A9C6-FE6243CF71C8}"/>
                </a:ext>
              </a:extLst>
            </p:cNvPr>
            <p:cNvCxnSpPr>
              <a:cxnSpLocks/>
            </p:cNvCxnSpPr>
            <p:nvPr/>
          </p:nvCxnSpPr>
          <p:spPr>
            <a:xfrm>
              <a:off x="4938839" y="4532135"/>
              <a:ext cx="1442638" cy="127389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6A03357-730C-4249-A51D-359792165C61}"/>
                </a:ext>
              </a:extLst>
            </p:cNvPr>
            <p:cNvCxnSpPr>
              <a:cxnSpLocks/>
            </p:cNvCxnSpPr>
            <p:nvPr/>
          </p:nvCxnSpPr>
          <p:spPr>
            <a:xfrm flipV="1">
              <a:off x="3755002" y="4244296"/>
              <a:ext cx="208666" cy="15869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C82F298-5C05-437D-BD5A-A8597CFC859B}"/>
                </a:ext>
              </a:extLst>
            </p:cNvPr>
            <p:cNvSpPr txBox="1"/>
            <p:nvPr/>
          </p:nvSpPr>
          <p:spPr>
            <a:xfrm>
              <a:off x="5867321" y="5478931"/>
              <a:ext cx="340242" cy="369332"/>
            </a:xfrm>
            <a:prstGeom prst="rect">
              <a:avLst/>
            </a:prstGeom>
            <a:noFill/>
          </p:spPr>
          <p:txBody>
            <a:bodyPr wrap="square" rtlCol="0">
              <a:spAutoFit/>
            </a:bodyPr>
            <a:lstStyle/>
            <a:p>
              <a:r>
                <a:rPr lang="en-GB" dirty="0"/>
                <a:t>4</a:t>
              </a:r>
            </a:p>
          </p:txBody>
        </p:sp>
        <p:sp>
          <p:nvSpPr>
            <p:cNvPr id="61" name="TextBox 60">
              <a:extLst>
                <a:ext uri="{FF2B5EF4-FFF2-40B4-BE49-F238E27FC236}">
                  <a16:creationId xmlns:a16="http://schemas.microsoft.com/office/drawing/2014/main" id="{52227C2B-9857-4869-939C-EC5829FA4E25}"/>
                </a:ext>
              </a:extLst>
            </p:cNvPr>
            <p:cNvSpPr txBox="1"/>
            <p:nvPr/>
          </p:nvSpPr>
          <p:spPr>
            <a:xfrm>
              <a:off x="4726642" y="4495401"/>
              <a:ext cx="340242" cy="369332"/>
            </a:xfrm>
            <a:prstGeom prst="rect">
              <a:avLst/>
            </a:prstGeom>
            <a:noFill/>
          </p:spPr>
          <p:txBody>
            <a:bodyPr wrap="square" rtlCol="0">
              <a:spAutoFit/>
            </a:bodyPr>
            <a:lstStyle/>
            <a:p>
              <a:r>
                <a:rPr lang="en-GB" dirty="0"/>
                <a:t>3</a:t>
              </a:r>
            </a:p>
          </p:txBody>
        </p:sp>
        <p:sp>
          <p:nvSpPr>
            <p:cNvPr id="63" name="TextBox 62">
              <a:extLst>
                <a:ext uri="{FF2B5EF4-FFF2-40B4-BE49-F238E27FC236}">
                  <a16:creationId xmlns:a16="http://schemas.microsoft.com/office/drawing/2014/main" id="{41750D8A-86A5-4ABF-A46D-36A09B78C987}"/>
                </a:ext>
              </a:extLst>
            </p:cNvPr>
            <p:cNvSpPr txBox="1"/>
            <p:nvPr/>
          </p:nvSpPr>
          <p:spPr>
            <a:xfrm>
              <a:off x="3391879" y="3978159"/>
              <a:ext cx="340242" cy="369332"/>
            </a:xfrm>
            <a:prstGeom prst="rect">
              <a:avLst/>
            </a:prstGeom>
            <a:noFill/>
          </p:spPr>
          <p:txBody>
            <a:bodyPr wrap="square" rtlCol="0">
              <a:spAutoFit/>
            </a:bodyPr>
            <a:lstStyle/>
            <a:p>
              <a:r>
                <a:rPr lang="en-GB" dirty="0"/>
                <a:t>1</a:t>
              </a:r>
            </a:p>
          </p:txBody>
        </p:sp>
        <p:sp>
          <p:nvSpPr>
            <p:cNvPr id="64" name="TextBox 63">
              <a:extLst>
                <a:ext uri="{FF2B5EF4-FFF2-40B4-BE49-F238E27FC236}">
                  <a16:creationId xmlns:a16="http://schemas.microsoft.com/office/drawing/2014/main" id="{913867D7-2B79-4EB4-BF2C-51892E9FC311}"/>
                </a:ext>
              </a:extLst>
            </p:cNvPr>
            <p:cNvSpPr txBox="1"/>
            <p:nvPr/>
          </p:nvSpPr>
          <p:spPr>
            <a:xfrm>
              <a:off x="5880557" y="4622207"/>
              <a:ext cx="340242" cy="369332"/>
            </a:xfrm>
            <a:prstGeom prst="rect">
              <a:avLst/>
            </a:prstGeom>
            <a:noFill/>
          </p:spPr>
          <p:txBody>
            <a:bodyPr wrap="square" rtlCol="0">
              <a:spAutoFit/>
            </a:bodyPr>
            <a:lstStyle/>
            <a:p>
              <a:r>
                <a:rPr lang="en-GB" dirty="0"/>
                <a:t>3</a:t>
              </a:r>
            </a:p>
          </p:txBody>
        </p:sp>
        <p:sp>
          <p:nvSpPr>
            <p:cNvPr id="65" name="TextBox 64">
              <a:extLst>
                <a:ext uri="{FF2B5EF4-FFF2-40B4-BE49-F238E27FC236}">
                  <a16:creationId xmlns:a16="http://schemas.microsoft.com/office/drawing/2014/main" id="{59BEAC0D-7C42-4756-91F8-A341E95C6F9D}"/>
                </a:ext>
              </a:extLst>
            </p:cNvPr>
            <p:cNvSpPr txBox="1"/>
            <p:nvPr/>
          </p:nvSpPr>
          <p:spPr>
            <a:xfrm>
              <a:off x="6018374" y="4049179"/>
              <a:ext cx="340242" cy="369332"/>
            </a:xfrm>
            <a:prstGeom prst="rect">
              <a:avLst/>
            </a:prstGeom>
            <a:noFill/>
          </p:spPr>
          <p:txBody>
            <a:bodyPr wrap="square" rtlCol="0">
              <a:spAutoFit/>
            </a:bodyPr>
            <a:lstStyle/>
            <a:p>
              <a:r>
                <a:rPr lang="en-GB" dirty="0"/>
                <a:t>4</a:t>
              </a:r>
            </a:p>
          </p:txBody>
        </p:sp>
      </p:grpSp>
      <p:sp>
        <p:nvSpPr>
          <p:cNvPr id="68" name="TextBox 67">
            <a:extLst>
              <a:ext uri="{FF2B5EF4-FFF2-40B4-BE49-F238E27FC236}">
                <a16:creationId xmlns:a16="http://schemas.microsoft.com/office/drawing/2014/main" id="{EC3C9F70-B825-42BF-8A48-45B60371441F}"/>
              </a:ext>
            </a:extLst>
          </p:cNvPr>
          <p:cNvSpPr txBox="1"/>
          <p:nvPr/>
        </p:nvSpPr>
        <p:spPr>
          <a:xfrm>
            <a:off x="6786792" y="5418471"/>
            <a:ext cx="5260377" cy="1384995"/>
          </a:xfrm>
          <a:prstGeom prst="rect">
            <a:avLst/>
          </a:prstGeom>
          <a:noFill/>
        </p:spPr>
        <p:txBody>
          <a:bodyPr wrap="square">
            <a:spAutoFit/>
          </a:bodyPr>
          <a:lstStyle/>
          <a:p>
            <a:r>
              <a:rPr lang="en-US" sz="1200" dirty="0">
                <a:effectLst/>
              </a:rPr>
              <a:t>References:</a:t>
            </a:r>
          </a:p>
          <a:p>
            <a:r>
              <a:rPr lang="en-US" sz="1200" dirty="0">
                <a:effectLst/>
              </a:rPr>
              <a:t>Zang, Ly, Liu &amp; Fan (2020)</a:t>
            </a:r>
            <a:r>
              <a:rPr lang="en-US" sz="1200" dirty="0"/>
              <a:t> </a:t>
            </a:r>
            <a:r>
              <a:rPr lang="en-US" sz="1200" dirty="0">
                <a:effectLst/>
              </a:rPr>
              <a:t>Biologically inspired flexible photonic films for efficient</a:t>
            </a:r>
            <a:br>
              <a:rPr lang="en-US" sz="1200" dirty="0"/>
            </a:br>
            <a:r>
              <a:rPr lang="en-US" sz="1200" dirty="0">
                <a:effectLst/>
              </a:rPr>
              <a:t>passive radiative cooling in PNAS vol. 117.</a:t>
            </a:r>
          </a:p>
          <a:p>
            <a:r>
              <a:rPr lang="en-US" sz="1200" dirty="0"/>
              <a:t>Shi, Tsai, Camino, Bernard, Yu &amp; </a:t>
            </a:r>
            <a:r>
              <a:rPr lang="en-US" sz="1200" dirty="0" err="1"/>
              <a:t>Wehner</a:t>
            </a:r>
            <a:r>
              <a:rPr lang="en-US" sz="1200" dirty="0"/>
              <a:t> (2015) Keeping Cool: Enhanced optical reflection and radiative heat dissipation in Saharan silver ants in Science vol. 349.</a:t>
            </a:r>
          </a:p>
          <a:p>
            <a:r>
              <a:rPr lang="en-US" sz="1200" dirty="0"/>
              <a:t>Schroeder, Houghtaling, Wilts &amp; Mayer (2018) It’s Not a Bug, It’s a Feature: Functional Materials in Insects in Advanced Materials vol 30.</a:t>
            </a:r>
            <a:endParaRPr lang="en-GB" sz="1200" dirty="0"/>
          </a:p>
        </p:txBody>
      </p:sp>
      <p:sp>
        <p:nvSpPr>
          <p:cNvPr id="45" name="TextBox 44">
            <a:extLst>
              <a:ext uri="{FF2B5EF4-FFF2-40B4-BE49-F238E27FC236}">
                <a16:creationId xmlns:a16="http://schemas.microsoft.com/office/drawing/2014/main" id="{4575D073-E80B-47A1-941C-767CC7DBBC09}"/>
              </a:ext>
            </a:extLst>
          </p:cNvPr>
          <p:cNvSpPr txBox="1"/>
          <p:nvPr/>
        </p:nvSpPr>
        <p:spPr>
          <a:xfrm>
            <a:off x="288004" y="820189"/>
            <a:ext cx="2248502" cy="1569660"/>
          </a:xfrm>
          <a:prstGeom prst="rect">
            <a:avLst/>
          </a:prstGeom>
          <a:noFill/>
        </p:spPr>
        <p:txBody>
          <a:bodyPr wrap="square" rtlCol="0">
            <a:spAutoFit/>
          </a:bodyPr>
          <a:lstStyle/>
          <a:p>
            <a:r>
              <a:rPr lang="en-GB" sz="1600" dirty="0"/>
              <a:t>Both insects display a similar triangular pattern to their fluff or hair. Each also have one or two edges which are corrugated or pleated.</a:t>
            </a:r>
          </a:p>
        </p:txBody>
      </p:sp>
    </p:spTree>
    <p:extLst>
      <p:ext uri="{BB962C8B-B14F-4D97-AF65-F5344CB8AC3E}">
        <p14:creationId xmlns:p14="http://schemas.microsoft.com/office/powerpoint/2010/main" val="8253421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1E9634-F086-481E-996B-B3C4EA3D60BD}"/>
              </a:ext>
            </a:extLst>
          </p:cNvPr>
          <p:cNvSpPr txBox="1"/>
          <p:nvPr/>
        </p:nvSpPr>
        <p:spPr>
          <a:xfrm>
            <a:off x="212437" y="129309"/>
            <a:ext cx="4460388" cy="461665"/>
          </a:xfrm>
          <a:prstGeom prst="rect">
            <a:avLst/>
          </a:prstGeom>
          <a:solidFill>
            <a:schemeClr val="accent4">
              <a:lumMod val="60000"/>
              <a:lumOff val="40000"/>
            </a:schemeClr>
          </a:solidFill>
        </p:spPr>
        <p:txBody>
          <a:bodyPr wrap="none" rtlCol="0">
            <a:spAutoFit/>
          </a:bodyPr>
          <a:lstStyle/>
          <a:p>
            <a:r>
              <a:rPr lang="en-GB" sz="2400" dirty="0"/>
              <a:t>From nature to human application</a:t>
            </a:r>
          </a:p>
        </p:txBody>
      </p:sp>
      <p:sp>
        <p:nvSpPr>
          <p:cNvPr id="3" name="TextBox 2">
            <a:extLst>
              <a:ext uri="{FF2B5EF4-FFF2-40B4-BE49-F238E27FC236}">
                <a16:creationId xmlns:a16="http://schemas.microsoft.com/office/drawing/2014/main" id="{2A0441F3-E036-4F60-BFE5-1B2E1D7AEC53}"/>
              </a:ext>
            </a:extLst>
          </p:cNvPr>
          <p:cNvSpPr txBox="1"/>
          <p:nvPr/>
        </p:nvSpPr>
        <p:spPr>
          <a:xfrm>
            <a:off x="212436" y="786809"/>
            <a:ext cx="8282977" cy="4801314"/>
          </a:xfrm>
          <a:prstGeom prst="rect">
            <a:avLst/>
          </a:prstGeom>
          <a:noFill/>
        </p:spPr>
        <p:txBody>
          <a:bodyPr wrap="square" rtlCol="0">
            <a:spAutoFit/>
          </a:bodyPr>
          <a:lstStyle/>
          <a:p>
            <a:r>
              <a:rPr lang="en-GB" dirty="0"/>
              <a:t>Trials by Zhang et al* have tested the reflective and emissive properties of different PDMS (Polydimethylsiloxane) polymer shapes, namely pyramids, prisms and cones (the forms are micro-patterned onto PDMS sheets). Results show that pyramids (see image right) with a width of 8 </a:t>
            </a:r>
            <a:r>
              <a:rPr lang="el-GR" dirty="0"/>
              <a:t>μ</a:t>
            </a:r>
            <a:r>
              <a:rPr lang="en-GB" dirty="0"/>
              <a:t>m and height of 5.7 </a:t>
            </a:r>
            <a:r>
              <a:rPr lang="el-GR" dirty="0"/>
              <a:t>μ</a:t>
            </a:r>
            <a:r>
              <a:rPr lang="en-GB" dirty="0"/>
              <a:t>m performed best. With a 500 </a:t>
            </a:r>
            <a:r>
              <a:rPr lang="el-GR" dirty="0"/>
              <a:t>μ</a:t>
            </a:r>
            <a:r>
              <a:rPr lang="en-GB" dirty="0"/>
              <a:t>m thick film, average reflectivity reached 95% as a normal incident angle. Average emissivity was &gt;0.96 (or 96%). </a:t>
            </a:r>
          </a:p>
          <a:p>
            <a:endParaRPr lang="en-GB" dirty="0"/>
          </a:p>
          <a:p>
            <a:r>
              <a:rPr lang="en-GB" dirty="0"/>
              <a:t>Using PDMS polymer, it is possible to create a sheet material which could cover new or existing building facades.</a:t>
            </a:r>
          </a:p>
          <a:p>
            <a:endParaRPr lang="en-GB" dirty="0"/>
          </a:p>
          <a:p>
            <a:r>
              <a:rPr lang="en-GB" dirty="0"/>
              <a:t>PDMS is a synthetic polymer made from silicone and oxygen, and other elements such as carbon and hydrogen. It has low toxicity, can withstand high temperatures, is flexible and provides good insulation. For this reason it has gained popularity as an alternative to plastics. PDMS has a high potential for biodegradability, but more research is required. (</a:t>
            </a:r>
            <a:r>
              <a:rPr lang="en-GB" i="1" dirty="0"/>
              <a:t>See Is Silicone Biodegradable and is it Better than Plastic? </a:t>
            </a:r>
            <a:r>
              <a:rPr lang="en-GB" dirty="0"/>
              <a:t>from</a:t>
            </a:r>
            <a:r>
              <a:rPr lang="en-GB" i="1" dirty="0"/>
              <a:t> </a:t>
            </a:r>
            <a:r>
              <a:rPr lang="en-GB" dirty="0"/>
              <a:t>carboncompanion.com/is-silicone-biodegradable/). </a:t>
            </a:r>
          </a:p>
          <a:p>
            <a:endParaRPr lang="en-GB" dirty="0"/>
          </a:p>
        </p:txBody>
      </p:sp>
      <p:pic>
        <p:nvPicPr>
          <p:cNvPr id="1026" name="Picture 2">
            <a:extLst>
              <a:ext uri="{FF2B5EF4-FFF2-40B4-BE49-F238E27FC236}">
                <a16:creationId xmlns:a16="http://schemas.microsoft.com/office/drawing/2014/main" id="{84429FBA-29AF-4CBE-A043-28FE5EC11E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82" t="2650" r="29904" b="6528"/>
          <a:stretch/>
        </p:blipFill>
        <p:spPr bwMode="auto">
          <a:xfrm rot="16200000">
            <a:off x="9625107" y="-572175"/>
            <a:ext cx="1516311" cy="319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D6A2FD-46B2-47BC-9470-28C558106E8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5669" r="74002"/>
          <a:stretch/>
        </p:blipFill>
        <p:spPr>
          <a:xfrm>
            <a:off x="8746764" y="1934325"/>
            <a:ext cx="3083992" cy="2544932"/>
          </a:xfrm>
          <a:prstGeom prst="rect">
            <a:avLst/>
          </a:prstGeom>
        </p:spPr>
      </p:pic>
      <p:sp>
        <p:nvSpPr>
          <p:cNvPr id="7" name="TextBox 6">
            <a:extLst>
              <a:ext uri="{FF2B5EF4-FFF2-40B4-BE49-F238E27FC236}">
                <a16:creationId xmlns:a16="http://schemas.microsoft.com/office/drawing/2014/main" id="{4B14AE89-3534-4BCC-9D44-6E139DC0C6B8}"/>
              </a:ext>
            </a:extLst>
          </p:cNvPr>
          <p:cNvSpPr txBox="1"/>
          <p:nvPr/>
        </p:nvSpPr>
        <p:spPr>
          <a:xfrm>
            <a:off x="8915477" y="4058356"/>
            <a:ext cx="2935570" cy="230832"/>
          </a:xfrm>
          <a:prstGeom prst="rect">
            <a:avLst/>
          </a:prstGeom>
          <a:noFill/>
        </p:spPr>
        <p:txBody>
          <a:bodyPr wrap="square" rtlCol="0">
            <a:spAutoFit/>
          </a:bodyPr>
          <a:lstStyle/>
          <a:p>
            <a:r>
              <a:rPr lang="en-GB" sz="900">
                <a:hlinkClick r:id="rId4" tooltip="http://pubs.rsc.org/en/content/articlehtml/2016/ib/c5ib00238a"/>
              </a:rPr>
              <a:t>This Photo</a:t>
            </a:r>
            <a:r>
              <a:rPr lang="en-GB" sz="900"/>
              <a:t> by Unknown Author is licensed under </a:t>
            </a:r>
            <a:r>
              <a:rPr lang="en-GB" sz="900">
                <a:hlinkClick r:id="rId5" tooltip="https://creativecommons.org/licenses/by/3.0/"/>
              </a:rPr>
              <a:t>CC BY</a:t>
            </a:r>
            <a:endParaRPr lang="en-GB" sz="900"/>
          </a:p>
        </p:txBody>
      </p:sp>
      <p:pic>
        <p:nvPicPr>
          <p:cNvPr id="9" name="Picture 8">
            <a:extLst>
              <a:ext uri="{FF2B5EF4-FFF2-40B4-BE49-F238E27FC236}">
                <a16:creationId xmlns:a16="http://schemas.microsoft.com/office/drawing/2014/main" id="{23B93818-CF91-4924-A175-A48D1E9DC4B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909758" y="4555529"/>
            <a:ext cx="2254953" cy="2254953"/>
          </a:xfrm>
          <a:prstGeom prst="rect">
            <a:avLst/>
          </a:prstGeom>
        </p:spPr>
      </p:pic>
      <p:sp>
        <p:nvSpPr>
          <p:cNvPr id="10" name="TextBox 9">
            <a:extLst>
              <a:ext uri="{FF2B5EF4-FFF2-40B4-BE49-F238E27FC236}">
                <a16:creationId xmlns:a16="http://schemas.microsoft.com/office/drawing/2014/main" id="{D0902A3A-0ADF-49AF-ABD1-B6DF1B218059}"/>
              </a:ext>
            </a:extLst>
          </p:cNvPr>
          <p:cNvSpPr txBox="1"/>
          <p:nvPr/>
        </p:nvSpPr>
        <p:spPr>
          <a:xfrm>
            <a:off x="8909758" y="6592030"/>
            <a:ext cx="3001434" cy="230832"/>
          </a:xfrm>
          <a:prstGeom prst="rect">
            <a:avLst/>
          </a:prstGeom>
          <a:noFill/>
        </p:spPr>
        <p:txBody>
          <a:bodyPr wrap="square" rtlCol="0">
            <a:spAutoFit/>
          </a:bodyPr>
          <a:lstStyle/>
          <a:p>
            <a:r>
              <a:rPr lang="en-GB" sz="900" dirty="0">
                <a:hlinkClick r:id="rId7" tooltip="https://www.conasi.eu/deshidratadores/736-lamina-de-silicona-para-deshidratador-sedona.html"/>
              </a:rPr>
              <a:t>This Photo</a:t>
            </a:r>
            <a:r>
              <a:rPr lang="en-GB" sz="900" dirty="0"/>
              <a:t> by Unknown Author is licensed under </a:t>
            </a:r>
            <a:r>
              <a:rPr lang="en-GB" sz="900" dirty="0">
                <a:hlinkClick r:id="rId8" tooltip="https://creativecommons.org/licenses/by-nc/3.0/"/>
              </a:rPr>
              <a:t>CC BY-NC</a:t>
            </a:r>
            <a:endParaRPr lang="en-GB" sz="900" dirty="0"/>
          </a:p>
        </p:txBody>
      </p:sp>
      <p:sp>
        <p:nvSpPr>
          <p:cNvPr id="13" name="TextBox 12">
            <a:extLst>
              <a:ext uri="{FF2B5EF4-FFF2-40B4-BE49-F238E27FC236}">
                <a16:creationId xmlns:a16="http://schemas.microsoft.com/office/drawing/2014/main" id="{344D4609-CF65-4516-B5BD-F5FB7B431288}"/>
              </a:ext>
            </a:extLst>
          </p:cNvPr>
          <p:cNvSpPr txBox="1"/>
          <p:nvPr/>
        </p:nvSpPr>
        <p:spPr>
          <a:xfrm>
            <a:off x="0" y="6334249"/>
            <a:ext cx="8086410" cy="461665"/>
          </a:xfrm>
          <a:prstGeom prst="rect">
            <a:avLst/>
          </a:prstGeom>
          <a:noFill/>
        </p:spPr>
        <p:txBody>
          <a:bodyPr wrap="square">
            <a:spAutoFit/>
          </a:bodyPr>
          <a:lstStyle/>
          <a:p>
            <a:r>
              <a:rPr lang="en-US" sz="1200" dirty="0">
                <a:effectLst/>
              </a:rPr>
              <a:t>*Zang, Ly, Liu &amp; Fan (2020)</a:t>
            </a:r>
            <a:r>
              <a:rPr lang="en-US" sz="1200" dirty="0"/>
              <a:t> </a:t>
            </a:r>
            <a:r>
              <a:rPr lang="en-US" sz="1200" dirty="0">
                <a:effectLst/>
              </a:rPr>
              <a:t>Biologically inspired flexible photonic films for efficient</a:t>
            </a:r>
            <a:br>
              <a:rPr lang="en-US" sz="1200" dirty="0"/>
            </a:br>
            <a:r>
              <a:rPr lang="en-US" sz="1200" dirty="0">
                <a:effectLst/>
              </a:rPr>
              <a:t>passive radiative cooling in PNAS vol. 117.</a:t>
            </a:r>
          </a:p>
        </p:txBody>
      </p:sp>
    </p:spTree>
    <p:extLst>
      <p:ext uri="{BB962C8B-B14F-4D97-AF65-F5344CB8AC3E}">
        <p14:creationId xmlns:p14="http://schemas.microsoft.com/office/powerpoint/2010/main" val="21756986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0F7BE6-9D79-E5B7-982A-9C78E4880403}"/>
              </a:ext>
            </a:extLst>
          </p:cNvPr>
          <p:cNvSpPr/>
          <p:nvPr/>
        </p:nvSpPr>
        <p:spPr>
          <a:xfrm>
            <a:off x="341745" y="3352800"/>
            <a:ext cx="11314546" cy="338974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2">
              <a:lumMod val="60000"/>
              <a:lumOff val="40000"/>
            </a:schemeClr>
          </a:solidFill>
        </p:spPr>
        <p:txBody>
          <a:bodyPr>
            <a:normAutofit/>
          </a:bodyPr>
          <a:lstStyle/>
          <a:p>
            <a:r>
              <a:rPr lang="en-GB" sz="4000" b="1" dirty="0"/>
              <a:t>Creating your Design Solution</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341745" y="1025236"/>
            <a:ext cx="11490037" cy="4772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The best way to present your Design Solution is a drawing. Alternatively, you could build a prototype and record a video explaining how it works.</a:t>
            </a:r>
          </a:p>
          <a:p>
            <a:pPr marL="0" indent="0">
              <a:buNone/>
            </a:pPr>
            <a:endParaRPr lang="en-US" sz="2400" dirty="0"/>
          </a:p>
          <a:p>
            <a:pPr marL="0" indent="0">
              <a:buNone/>
            </a:pPr>
            <a:r>
              <a:rPr lang="en-US" sz="2400" dirty="0"/>
              <a:t>Your drawing should show how your solution will work. Annotate your drawing and provide some written explanations or guidance. </a:t>
            </a:r>
          </a:p>
          <a:p>
            <a:pPr marL="0" indent="0">
              <a:buNone/>
            </a:pPr>
            <a:endParaRPr lang="en-US" sz="2400" dirty="0"/>
          </a:p>
          <a:p>
            <a:pPr marL="0" indent="0">
              <a:buNone/>
            </a:pPr>
            <a:r>
              <a:rPr lang="en-US" sz="2400" dirty="0"/>
              <a:t>It can help to think about the following elements to include:</a:t>
            </a:r>
          </a:p>
          <a:p>
            <a:pPr>
              <a:buFont typeface="Arial" panose="020B0604020202020204" pitchFamily="34" charset="0"/>
              <a:buChar char="•"/>
            </a:pPr>
            <a:r>
              <a:rPr lang="en-US" sz="2400" dirty="0"/>
              <a:t>How have you addressed your Challenge and the Context?</a:t>
            </a:r>
          </a:p>
          <a:p>
            <a:pPr>
              <a:buFont typeface="Arial" panose="020B0604020202020204" pitchFamily="34" charset="0"/>
              <a:buChar char="•"/>
            </a:pPr>
            <a:r>
              <a:rPr lang="en-US" sz="2400" dirty="0"/>
              <a:t>Which Functions have your integrated into your design? (you can name and label them)</a:t>
            </a:r>
          </a:p>
          <a:p>
            <a:pPr>
              <a:buFont typeface="Arial" panose="020B0604020202020204" pitchFamily="34" charset="0"/>
              <a:buChar char="•"/>
            </a:pPr>
            <a:r>
              <a:rPr lang="en-US" sz="2400" dirty="0"/>
              <a:t>Which organisms inspired your design and how? (you can add a short description)</a:t>
            </a:r>
          </a:p>
          <a:p>
            <a:pPr>
              <a:buFont typeface="Arial" panose="020B0604020202020204" pitchFamily="34" charset="0"/>
              <a:buChar char="•"/>
            </a:pPr>
            <a:r>
              <a:rPr lang="en-US" sz="2400" dirty="0"/>
              <a:t>What external research have helped you? (provide a reference list)</a:t>
            </a:r>
          </a:p>
          <a:p>
            <a:r>
              <a:rPr lang="en-US" sz="2400" dirty="0"/>
              <a:t>Remember, that other Teams viewing your Design Solution will want to know how it works.</a:t>
            </a:r>
          </a:p>
          <a:p>
            <a:pPr marL="0" indent="0">
              <a:buNone/>
            </a:pPr>
            <a:r>
              <a:rPr lang="en-US" sz="2400" dirty="0"/>
              <a:t> </a:t>
            </a:r>
            <a:endParaRPr lang="en-GB" sz="2400" dirty="0"/>
          </a:p>
        </p:txBody>
      </p:sp>
    </p:spTree>
    <p:extLst>
      <p:ext uri="{BB962C8B-B14F-4D97-AF65-F5344CB8AC3E}">
        <p14:creationId xmlns:p14="http://schemas.microsoft.com/office/powerpoint/2010/main" val="31145869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2">
              <a:lumMod val="60000"/>
              <a:lumOff val="40000"/>
            </a:schemeClr>
          </a:solidFill>
        </p:spPr>
        <p:txBody>
          <a:bodyPr>
            <a:normAutofit/>
          </a:bodyPr>
          <a:lstStyle/>
          <a:p>
            <a:r>
              <a:rPr lang="en-GB" sz="4000" b="1" dirty="0"/>
              <a:t>Share your Design Solution</a:t>
            </a:r>
          </a:p>
        </p:txBody>
      </p:sp>
      <p:sp>
        <p:nvSpPr>
          <p:cNvPr id="5" name="Arrow: Right 4">
            <a:extLst>
              <a:ext uri="{FF2B5EF4-FFF2-40B4-BE49-F238E27FC236}">
                <a16:creationId xmlns:a16="http://schemas.microsoft.com/office/drawing/2014/main" id="{2FB5F022-6D04-99B0-854A-1C2AB6635F42}"/>
              </a:ext>
            </a:extLst>
          </p:cNvPr>
          <p:cNvSpPr/>
          <p:nvPr/>
        </p:nvSpPr>
        <p:spPr>
          <a:xfrm rot="20961469">
            <a:off x="246450" y="5189844"/>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0D6D77-9E9F-0A24-B47D-B794F6B81E7C}"/>
              </a:ext>
            </a:extLst>
          </p:cNvPr>
          <p:cNvPicPr>
            <a:picLocks noChangeAspect="1"/>
          </p:cNvPicPr>
          <p:nvPr/>
        </p:nvPicPr>
        <p:blipFill>
          <a:blip r:embed="rId2"/>
          <a:stretch>
            <a:fillRect/>
          </a:stretch>
        </p:blipFill>
        <p:spPr>
          <a:xfrm>
            <a:off x="1163048" y="689257"/>
            <a:ext cx="10984088" cy="5984920"/>
          </a:xfrm>
          <a:prstGeom prst="rect">
            <a:avLst/>
          </a:prstGeom>
        </p:spPr>
      </p:pic>
    </p:spTree>
    <p:extLst>
      <p:ext uri="{BB962C8B-B14F-4D97-AF65-F5344CB8AC3E}">
        <p14:creationId xmlns:p14="http://schemas.microsoft.com/office/powerpoint/2010/main" val="27473506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9</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Evaluating and Improving</a:t>
            </a:r>
          </a:p>
        </p:txBody>
      </p:sp>
      <p:sp>
        <p:nvSpPr>
          <p:cNvPr id="6" name="TextBox 5">
            <a:extLst>
              <a:ext uri="{FF2B5EF4-FFF2-40B4-BE49-F238E27FC236}">
                <a16:creationId xmlns:a16="http://schemas.microsoft.com/office/drawing/2014/main" id="{18B76BEA-7444-8946-96FE-7FA91380DFDE}"/>
              </a:ext>
            </a:extLst>
          </p:cNvPr>
          <p:cNvSpPr txBox="1"/>
          <p:nvPr/>
        </p:nvSpPr>
        <p:spPr>
          <a:xfrm>
            <a:off x="3422073" y="1217342"/>
            <a:ext cx="5347854" cy="923330"/>
          </a:xfrm>
          <a:prstGeom prst="rect">
            <a:avLst/>
          </a:prstGeom>
          <a:solidFill>
            <a:schemeClr val="accent2">
              <a:lumMod val="60000"/>
              <a:lumOff val="40000"/>
            </a:schemeClr>
          </a:solidFill>
        </p:spPr>
        <p:txBody>
          <a:bodyPr wrap="square" rtlCol="0">
            <a:spAutoFit/>
          </a:bodyPr>
          <a:lstStyle/>
          <a:p>
            <a:pPr algn="ctr"/>
            <a:r>
              <a:rPr lang="en-GB" sz="5400" dirty="0"/>
              <a:t>CREATE PHASE</a:t>
            </a:r>
          </a:p>
        </p:txBody>
      </p:sp>
    </p:spTree>
    <p:extLst>
      <p:ext uri="{BB962C8B-B14F-4D97-AF65-F5344CB8AC3E}">
        <p14:creationId xmlns:p14="http://schemas.microsoft.com/office/powerpoint/2010/main" val="6954753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2">
              <a:lumMod val="60000"/>
              <a:lumOff val="40000"/>
            </a:schemeClr>
          </a:solidFill>
        </p:spPr>
        <p:txBody>
          <a:bodyPr>
            <a:normAutofit/>
          </a:bodyPr>
          <a:lstStyle/>
          <a:p>
            <a:r>
              <a:rPr lang="en-GB" sz="4000" b="1" dirty="0"/>
              <a:t>Evaluating and Improving</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434107" y="1206705"/>
            <a:ext cx="4313383" cy="4772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Read through the Context &amp; Needs you identified at the start of the Biomimicry Design Process.</a:t>
            </a:r>
          </a:p>
          <a:p>
            <a:pPr marL="0" indent="0">
              <a:buNone/>
            </a:pPr>
            <a:endParaRPr lang="en-US" sz="2400" dirty="0"/>
          </a:p>
          <a:p>
            <a:pPr marL="0" indent="0">
              <a:buNone/>
            </a:pPr>
            <a:r>
              <a:rPr lang="en-US" sz="2400" dirty="0"/>
              <a:t>Think about which ones you have successfully addressed, and where you might need to make changes.</a:t>
            </a:r>
          </a:p>
          <a:p>
            <a:pPr marL="0" indent="0">
              <a:buNone/>
            </a:pPr>
            <a:endParaRPr lang="en-US" sz="2400" dirty="0"/>
          </a:p>
          <a:p>
            <a:pPr marL="0" indent="0">
              <a:buNone/>
            </a:pPr>
            <a:r>
              <a:rPr lang="en-US" sz="2400" dirty="0"/>
              <a:t>Complete the Context &amp; Needs Review Sheet.</a:t>
            </a:r>
          </a:p>
          <a:p>
            <a:pPr marL="0" indent="0">
              <a:buNone/>
            </a:pPr>
            <a:r>
              <a:rPr lang="en-US" sz="2400" dirty="0"/>
              <a:t> </a:t>
            </a:r>
            <a:endParaRPr lang="en-GB" sz="2400" dirty="0"/>
          </a:p>
        </p:txBody>
      </p:sp>
      <p:pic>
        <p:nvPicPr>
          <p:cNvPr id="5" name="Picture 4">
            <a:extLst>
              <a:ext uri="{FF2B5EF4-FFF2-40B4-BE49-F238E27FC236}">
                <a16:creationId xmlns:a16="http://schemas.microsoft.com/office/drawing/2014/main" id="{70EC88A0-08EF-EE64-9DC3-D9C96419469D}"/>
              </a:ext>
            </a:extLst>
          </p:cNvPr>
          <p:cNvPicPr>
            <a:picLocks noChangeAspect="1"/>
          </p:cNvPicPr>
          <p:nvPr/>
        </p:nvPicPr>
        <p:blipFill>
          <a:blip r:embed="rId2"/>
          <a:stretch>
            <a:fillRect/>
          </a:stretch>
        </p:blipFill>
        <p:spPr>
          <a:xfrm>
            <a:off x="5721607" y="327891"/>
            <a:ext cx="4059785" cy="6202218"/>
          </a:xfrm>
          <a:prstGeom prst="rect">
            <a:avLst/>
          </a:prstGeom>
        </p:spPr>
      </p:pic>
      <p:sp>
        <p:nvSpPr>
          <p:cNvPr id="6" name="Star: 5 Points 5">
            <a:extLst>
              <a:ext uri="{FF2B5EF4-FFF2-40B4-BE49-F238E27FC236}">
                <a16:creationId xmlns:a16="http://schemas.microsoft.com/office/drawing/2014/main" id="{EC83A247-22A4-07E9-3847-B24283B7F6C8}"/>
              </a:ext>
            </a:extLst>
          </p:cNvPr>
          <p:cNvSpPr/>
          <p:nvPr/>
        </p:nvSpPr>
        <p:spPr>
          <a:xfrm>
            <a:off x="9496703" y="201223"/>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 name="TextBox 6">
            <a:extLst>
              <a:ext uri="{FF2B5EF4-FFF2-40B4-BE49-F238E27FC236}">
                <a16:creationId xmlns:a16="http://schemas.microsoft.com/office/drawing/2014/main" id="{D48814D3-8B9D-8911-39A3-900B7FDE0408}"/>
              </a:ext>
            </a:extLst>
          </p:cNvPr>
          <p:cNvSpPr txBox="1"/>
          <p:nvPr/>
        </p:nvSpPr>
        <p:spPr>
          <a:xfrm>
            <a:off x="10346449" y="1057243"/>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3167961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2">
              <a:lumMod val="60000"/>
              <a:lumOff val="40000"/>
            </a:schemeClr>
          </a:solidFill>
        </p:spPr>
        <p:txBody>
          <a:bodyPr>
            <a:normAutofit/>
          </a:bodyPr>
          <a:lstStyle/>
          <a:p>
            <a:r>
              <a:rPr lang="en-GB" sz="4000" b="1" dirty="0"/>
              <a:t>Evaluating and Improving</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405533" y="1545187"/>
            <a:ext cx="4313383" cy="4772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Read through the descriptions of Nature’s Unifying Patterns.</a:t>
            </a:r>
          </a:p>
          <a:p>
            <a:pPr marL="0" indent="0">
              <a:buNone/>
            </a:pPr>
            <a:endParaRPr lang="en-US" sz="2400" dirty="0"/>
          </a:p>
          <a:p>
            <a:pPr marL="0" indent="0">
              <a:buNone/>
            </a:pPr>
            <a:r>
              <a:rPr lang="en-US" sz="2400" dirty="0"/>
              <a:t>Select three which most relate to your Design Solution.</a:t>
            </a:r>
          </a:p>
          <a:p>
            <a:pPr marL="0" indent="0">
              <a:buNone/>
            </a:pPr>
            <a:endParaRPr lang="en-US" sz="2400" dirty="0"/>
          </a:p>
          <a:p>
            <a:pPr marL="0" indent="0">
              <a:buNone/>
            </a:pPr>
            <a:r>
              <a:rPr lang="en-US" sz="2400" dirty="0"/>
              <a:t>Complete the Design Solution Review Sheet.</a:t>
            </a:r>
          </a:p>
          <a:p>
            <a:pPr marL="0" indent="0">
              <a:buNone/>
            </a:pPr>
            <a:r>
              <a:rPr lang="en-US" sz="2400" dirty="0"/>
              <a:t> </a:t>
            </a:r>
            <a:endParaRPr lang="en-GB" sz="2400" dirty="0"/>
          </a:p>
        </p:txBody>
      </p:sp>
      <p:pic>
        <p:nvPicPr>
          <p:cNvPr id="4" name="Picture 3">
            <a:extLst>
              <a:ext uri="{FF2B5EF4-FFF2-40B4-BE49-F238E27FC236}">
                <a16:creationId xmlns:a16="http://schemas.microsoft.com/office/drawing/2014/main" id="{F5EA6C20-E649-58BE-FDF1-899D1C2E6298}"/>
              </a:ext>
            </a:extLst>
          </p:cNvPr>
          <p:cNvPicPr>
            <a:picLocks noChangeAspect="1"/>
          </p:cNvPicPr>
          <p:nvPr/>
        </p:nvPicPr>
        <p:blipFill>
          <a:blip r:embed="rId2"/>
          <a:stretch>
            <a:fillRect/>
          </a:stretch>
        </p:blipFill>
        <p:spPr>
          <a:xfrm>
            <a:off x="4976668" y="1953369"/>
            <a:ext cx="6958587" cy="4647911"/>
          </a:xfrm>
          <a:prstGeom prst="rect">
            <a:avLst/>
          </a:prstGeom>
        </p:spPr>
      </p:pic>
      <p:sp>
        <p:nvSpPr>
          <p:cNvPr id="3" name="Star: 5 Points 2">
            <a:extLst>
              <a:ext uri="{FF2B5EF4-FFF2-40B4-BE49-F238E27FC236}">
                <a16:creationId xmlns:a16="http://schemas.microsoft.com/office/drawing/2014/main" id="{ACB39D0C-13AD-D9C3-A33C-BB1461CD6624}"/>
              </a:ext>
            </a:extLst>
          </p:cNvPr>
          <p:cNvSpPr/>
          <p:nvPr/>
        </p:nvSpPr>
        <p:spPr>
          <a:xfrm>
            <a:off x="9437832" y="-60159"/>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 name="TextBox 4">
            <a:extLst>
              <a:ext uri="{FF2B5EF4-FFF2-40B4-BE49-F238E27FC236}">
                <a16:creationId xmlns:a16="http://schemas.microsoft.com/office/drawing/2014/main" id="{28000CE6-4C83-97B0-864B-25353330A862}"/>
              </a:ext>
            </a:extLst>
          </p:cNvPr>
          <p:cNvSpPr txBox="1"/>
          <p:nvPr/>
        </p:nvSpPr>
        <p:spPr>
          <a:xfrm>
            <a:off x="10287578" y="795861"/>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2836894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0354608-2C0B-45C8-8C8B-8E3ED2EF5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AC4E078-FBC3-4068-85CF-391C76714133}"/>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444"/>
          <a:stretch/>
        </p:blipFill>
        <p:spPr>
          <a:xfrm>
            <a:off x="2" y="-29486"/>
            <a:ext cx="12191997" cy="6857990"/>
          </a:xfrm>
          <a:prstGeom prst="rect">
            <a:avLst/>
          </a:prstGeom>
        </p:spPr>
      </p:pic>
      <p:sp>
        <p:nvSpPr>
          <p:cNvPr id="75" name="Freeform 5">
            <a:extLst>
              <a:ext uri="{FF2B5EF4-FFF2-40B4-BE49-F238E27FC236}">
                <a16:creationId xmlns:a16="http://schemas.microsoft.com/office/drawing/2014/main" id="{A69EB637-CEDE-43AD-8B65-DDD63C08F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72" name="Picture 4" descr="2220x312 City PNG Pic PNG Mart"/>
          <p:cNvPicPr>
            <a:picLocks noChangeAspect="1" noChangeArrowheads="1"/>
          </p:cNvPicPr>
          <p:nvPr/>
        </p:nvPicPr>
        <p:blipFill rotWithShape="1">
          <a:blip r:embed="rId4">
            <a:extLst>
              <a:ext uri="{28A0092B-C50C-407E-A947-70E740481C1C}">
                <a14:useLocalDpi xmlns:a14="http://schemas.microsoft.com/office/drawing/2010/main" val="0"/>
              </a:ext>
            </a:extLst>
          </a:blip>
          <a:srcRect l="35791" r="48304" b="3"/>
          <a:stretch/>
        </p:blipFill>
        <p:spPr bwMode="auto">
          <a:xfrm>
            <a:off x="933974" y="911082"/>
            <a:ext cx="2034550" cy="1797684"/>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noFill/>
          <a:ln w="63500">
            <a:solidFill>
              <a:schemeClr val="tx1">
                <a:alpha val="80000"/>
              </a:schemeClr>
            </a:solidFill>
          </a:ln>
          <a:extLst>
            <a:ext uri="{909E8E84-426E-40DD-AFC4-6F175D3DCCD1}">
              <a14:hiddenFill xmlns:a14="http://schemas.microsoft.com/office/drawing/2010/main">
                <a:solidFill>
                  <a:srgbClr val="FFFFFF"/>
                </a:solidFill>
              </a14:hiddenFill>
            </a:ext>
          </a:extLst>
        </p:spPr>
      </p:pic>
      <p:sp>
        <p:nvSpPr>
          <p:cNvPr id="77" name="Freeform 5">
            <a:extLst>
              <a:ext uri="{FF2B5EF4-FFF2-40B4-BE49-F238E27FC236}">
                <a16:creationId xmlns:a16="http://schemas.microsoft.com/office/drawing/2014/main" id="{B0FAED46-1BF7-48DB-980D-571CD2A3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AutoShape 8" descr="Image result for wyss institut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10" descr="Image result for wyss institu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55F4E89-0C36-4664-DC5D-DAFFBF6873CF}"/>
              </a:ext>
            </a:extLst>
          </p:cNvPr>
          <p:cNvSpPr txBox="1"/>
          <p:nvPr/>
        </p:nvSpPr>
        <p:spPr>
          <a:xfrm>
            <a:off x="3397486" y="1809924"/>
            <a:ext cx="7431578" cy="3240439"/>
          </a:xfrm>
          <a:prstGeom prst="rect">
            <a:avLst/>
          </a:prstGeom>
          <a:noFill/>
        </p:spPr>
        <p:txBody>
          <a:bodyPr wrap="square">
            <a:spAutoFit/>
          </a:bodyPr>
          <a:lstStyle/>
          <a:p>
            <a:pPr>
              <a:lnSpc>
                <a:spcPct val="115000"/>
              </a:lnSpc>
            </a:pPr>
            <a:r>
              <a:rPr lang="en-GB" sz="3600" b="1" dirty="0">
                <a:latin typeface="+mj-lt"/>
                <a:ea typeface="Comfortaa"/>
                <a:cs typeface="Comfortaa"/>
                <a:sym typeface="Comfortaa"/>
              </a:rPr>
              <a:t>Biomimicry:</a:t>
            </a:r>
          </a:p>
          <a:p>
            <a:pPr>
              <a:lnSpc>
                <a:spcPct val="115000"/>
              </a:lnSpc>
              <a:buClr>
                <a:schemeClr val="dk1"/>
              </a:buClr>
              <a:buSzPts val="1100"/>
            </a:pPr>
            <a:r>
              <a:rPr lang="en-GB" sz="3600" dirty="0">
                <a:latin typeface="+mj-lt"/>
                <a:ea typeface="Comfortaa"/>
                <a:cs typeface="Comfortaa"/>
                <a:sym typeface="Comfortaa"/>
              </a:rPr>
              <a:t>A new science that studies nature’s models and then imitates or takes inspiration from these designs and processes to solve human problems.</a:t>
            </a:r>
          </a:p>
        </p:txBody>
      </p:sp>
    </p:spTree>
    <p:extLst>
      <p:ext uri="{BB962C8B-B14F-4D97-AF65-F5344CB8AC3E}">
        <p14:creationId xmlns:p14="http://schemas.microsoft.com/office/powerpoint/2010/main" val="774691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2">
              <a:lumMod val="60000"/>
              <a:lumOff val="40000"/>
            </a:schemeClr>
          </a:solidFill>
        </p:spPr>
        <p:txBody>
          <a:bodyPr>
            <a:normAutofit/>
          </a:bodyPr>
          <a:lstStyle/>
          <a:p>
            <a:r>
              <a:rPr lang="en-GB" sz="4000" b="1" dirty="0"/>
              <a:t>Share your review</a:t>
            </a:r>
          </a:p>
        </p:txBody>
      </p:sp>
      <p:sp>
        <p:nvSpPr>
          <p:cNvPr id="5" name="Arrow: Right 4">
            <a:extLst>
              <a:ext uri="{FF2B5EF4-FFF2-40B4-BE49-F238E27FC236}">
                <a16:creationId xmlns:a16="http://schemas.microsoft.com/office/drawing/2014/main" id="{2FB5F022-6D04-99B0-854A-1C2AB6635F42}"/>
              </a:ext>
            </a:extLst>
          </p:cNvPr>
          <p:cNvSpPr/>
          <p:nvPr/>
        </p:nvSpPr>
        <p:spPr>
          <a:xfrm rot="20961469">
            <a:off x="462633" y="5669564"/>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6E1DDCE-4AF3-5BCD-7129-CB5018AF9DFC}"/>
              </a:ext>
            </a:extLst>
          </p:cNvPr>
          <p:cNvPicPr>
            <a:picLocks noChangeAspect="1"/>
          </p:cNvPicPr>
          <p:nvPr/>
        </p:nvPicPr>
        <p:blipFill>
          <a:blip r:embed="rId2"/>
          <a:stretch>
            <a:fillRect/>
          </a:stretch>
        </p:blipFill>
        <p:spPr>
          <a:xfrm>
            <a:off x="1455841" y="655782"/>
            <a:ext cx="10185078" cy="6008255"/>
          </a:xfrm>
          <a:prstGeom prst="rect">
            <a:avLst/>
          </a:prstGeom>
        </p:spPr>
      </p:pic>
    </p:spTree>
    <p:extLst>
      <p:ext uri="{BB962C8B-B14F-4D97-AF65-F5344CB8AC3E}">
        <p14:creationId xmlns:p14="http://schemas.microsoft.com/office/powerpoint/2010/main" val="42481971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10</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Communicating</a:t>
            </a:r>
          </a:p>
        </p:txBody>
      </p:sp>
      <p:sp>
        <p:nvSpPr>
          <p:cNvPr id="6" name="TextBox 5">
            <a:extLst>
              <a:ext uri="{FF2B5EF4-FFF2-40B4-BE49-F238E27FC236}">
                <a16:creationId xmlns:a16="http://schemas.microsoft.com/office/drawing/2014/main" id="{18B76BEA-7444-8946-96FE-7FA91380DFDE}"/>
              </a:ext>
            </a:extLst>
          </p:cNvPr>
          <p:cNvSpPr txBox="1"/>
          <p:nvPr/>
        </p:nvSpPr>
        <p:spPr>
          <a:xfrm>
            <a:off x="2694709" y="1245051"/>
            <a:ext cx="6802582" cy="923330"/>
          </a:xfrm>
          <a:prstGeom prst="rect">
            <a:avLst/>
          </a:prstGeom>
          <a:solidFill>
            <a:schemeClr val="accent6">
              <a:lumMod val="60000"/>
              <a:lumOff val="40000"/>
            </a:schemeClr>
          </a:solidFill>
        </p:spPr>
        <p:txBody>
          <a:bodyPr wrap="square" rtlCol="0">
            <a:spAutoFit/>
          </a:bodyPr>
          <a:lstStyle/>
          <a:p>
            <a:pPr algn="ctr"/>
            <a:r>
              <a:rPr lang="en-GB" sz="5400" dirty="0"/>
              <a:t>COMMUNICATE PHASE</a:t>
            </a:r>
          </a:p>
        </p:txBody>
      </p:sp>
    </p:spTree>
    <p:extLst>
      <p:ext uri="{BB962C8B-B14F-4D97-AF65-F5344CB8AC3E}">
        <p14:creationId xmlns:p14="http://schemas.microsoft.com/office/powerpoint/2010/main" val="6014978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6">
              <a:lumMod val="60000"/>
              <a:lumOff val="40000"/>
            </a:schemeClr>
          </a:solidFill>
        </p:spPr>
        <p:txBody>
          <a:bodyPr>
            <a:normAutofit/>
          </a:bodyPr>
          <a:lstStyle/>
          <a:p>
            <a:r>
              <a:rPr lang="en-GB" sz="4000" b="1" dirty="0"/>
              <a:t>Taking your Design Solution forward</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350981" y="1374319"/>
            <a:ext cx="11490037" cy="4772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You’ve created your first Design Solution…but what to do next?</a:t>
            </a:r>
          </a:p>
          <a:p>
            <a:pPr marL="0" indent="0">
              <a:buNone/>
            </a:pPr>
            <a:endParaRPr lang="en-US" sz="2400" dirty="0"/>
          </a:p>
          <a:p>
            <a:pPr marL="0" indent="0">
              <a:buNone/>
            </a:pPr>
            <a:r>
              <a:rPr lang="en-US" sz="2400" b="1" dirty="0"/>
              <a:t>More Research:</a:t>
            </a:r>
            <a:r>
              <a:rPr lang="en-US" sz="2400" dirty="0"/>
              <a:t> maybe you have great ideas and your Design Solution looks good in theory, but you need to do more development work. In this case, you might want to pitch to a university or funding body to get more money to develop your product or service.</a:t>
            </a:r>
          </a:p>
          <a:p>
            <a:pPr marL="0" indent="0">
              <a:buNone/>
            </a:pPr>
            <a:endParaRPr lang="en-US" sz="2400" dirty="0"/>
          </a:p>
          <a:p>
            <a:pPr marL="0" indent="0">
              <a:buNone/>
            </a:pPr>
            <a:r>
              <a:rPr lang="en-US" sz="2400" b="1" dirty="0"/>
              <a:t>Bring to the Market:</a:t>
            </a:r>
            <a:r>
              <a:rPr lang="en-US" sz="2400" dirty="0"/>
              <a:t> is your Design Solution something you are ready to produce and sell? Is it a product or service that meets a clear need? If yes, you might want to make a pitch to investors or a retail outlet that will sell your product.</a:t>
            </a:r>
          </a:p>
          <a:p>
            <a:pPr marL="0" indent="0">
              <a:buNone/>
            </a:pPr>
            <a:endParaRPr lang="en-US" sz="2400" dirty="0"/>
          </a:p>
          <a:p>
            <a:pPr marL="0" indent="0">
              <a:buNone/>
            </a:pPr>
            <a:r>
              <a:rPr lang="en-US" sz="2400" b="1" dirty="0">
                <a:solidFill>
                  <a:srgbClr val="FF0000"/>
                </a:solidFill>
              </a:rPr>
              <a:t>Decide what you need to do next…</a:t>
            </a:r>
          </a:p>
          <a:p>
            <a:pPr marL="0" indent="0">
              <a:buNone/>
            </a:pPr>
            <a:r>
              <a:rPr lang="en-US" sz="2400" dirty="0"/>
              <a:t> </a:t>
            </a:r>
            <a:endParaRPr lang="en-GB" sz="2400" dirty="0"/>
          </a:p>
        </p:txBody>
      </p:sp>
      <p:sp>
        <p:nvSpPr>
          <p:cNvPr id="5" name="Star: 5 Points 4">
            <a:extLst>
              <a:ext uri="{FF2B5EF4-FFF2-40B4-BE49-F238E27FC236}">
                <a16:creationId xmlns:a16="http://schemas.microsoft.com/office/drawing/2014/main" id="{23D45EA1-6E23-96C0-77B2-9E0BC6CB9992}"/>
              </a:ext>
            </a:extLst>
          </p:cNvPr>
          <p:cNvSpPr/>
          <p:nvPr/>
        </p:nvSpPr>
        <p:spPr>
          <a:xfrm>
            <a:off x="9437832" y="-60159"/>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07B9AD3D-EA5B-7491-B3A9-81F7389E1F5A}"/>
              </a:ext>
            </a:extLst>
          </p:cNvPr>
          <p:cNvSpPr txBox="1"/>
          <p:nvPr/>
        </p:nvSpPr>
        <p:spPr>
          <a:xfrm>
            <a:off x="10287578" y="795861"/>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40937061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6">
              <a:lumMod val="60000"/>
              <a:lumOff val="40000"/>
            </a:schemeClr>
          </a:solidFill>
        </p:spPr>
        <p:txBody>
          <a:bodyPr>
            <a:normAutofit/>
          </a:bodyPr>
          <a:lstStyle/>
          <a:p>
            <a:r>
              <a:rPr lang="en-GB" sz="4000" b="1" dirty="0"/>
              <a:t>Creating a Pitch Deck</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350981" y="2085519"/>
            <a:ext cx="11490037" cy="4772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What is a Pitch Deck?</a:t>
            </a:r>
          </a:p>
          <a:p>
            <a:pPr marL="0" indent="0">
              <a:buNone/>
            </a:pPr>
            <a:endParaRPr lang="en-US" sz="2400" dirty="0"/>
          </a:p>
          <a:p>
            <a:pPr marL="0" indent="0">
              <a:buNone/>
            </a:pPr>
            <a:r>
              <a:rPr lang="en-US" sz="2400" dirty="0"/>
              <a:t>A pitch deck is a brief presentation that gives potential investors or clients an overview of your business plan, products, services and growth traction.</a:t>
            </a:r>
          </a:p>
          <a:p>
            <a:pPr marL="0" indent="0">
              <a:buNone/>
            </a:pPr>
            <a:endParaRPr lang="en-US" sz="2400" dirty="0"/>
          </a:p>
          <a:p>
            <a:pPr marL="0" indent="0">
              <a:buNone/>
            </a:pPr>
            <a:r>
              <a:rPr lang="en-US" sz="3200" dirty="0"/>
              <a:t> </a:t>
            </a:r>
            <a:endParaRPr lang="en-GB" sz="3200" dirty="0"/>
          </a:p>
        </p:txBody>
      </p:sp>
    </p:spTree>
    <p:extLst>
      <p:ext uri="{BB962C8B-B14F-4D97-AF65-F5344CB8AC3E}">
        <p14:creationId xmlns:p14="http://schemas.microsoft.com/office/powerpoint/2010/main" val="7567488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6">
              <a:lumMod val="60000"/>
              <a:lumOff val="40000"/>
            </a:schemeClr>
          </a:solidFill>
        </p:spPr>
        <p:txBody>
          <a:bodyPr>
            <a:normAutofit/>
          </a:bodyPr>
          <a:lstStyle/>
          <a:p>
            <a:r>
              <a:rPr lang="en-GB" sz="4000" b="1" dirty="0"/>
              <a:t>Creating a Pitch Deck</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350981" y="918894"/>
            <a:ext cx="11490037" cy="56943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00" b="1" dirty="0"/>
              <a:t>What should it include? </a:t>
            </a:r>
            <a:r>
              <a:rPr lang="en-US" sz="2300" dirty="0"/>
              <a:t>Whoever you are pitching to, it is good to include </a:t>
            </a:r>
          </a:p>
          <a:p>
            <a:pPr marL="0" indent="0">
              <a:buNone/>
            </a:pPr>
            <a:r>
              <a:rPr lang="en-US" sz="2300" dirty="0"/>
              <a:t>a slide for each of the following:</a:t>
            </a:r>
          </a:p>
          <a:p>
            <a:pPr marL="457200" indent="-457200">
              <a:buFont typeface="+mj-lt"/>
              <a:buAutoNum type="arabicPeriod"/>
            </a:pPr>
            <a:r>
              <a:rPr lang="en-US" sz="2300" dirty="0"/>
              <a:t>Title slide.</a:t>
            </a:r>
          </a:p>
          <a:p>
            <a:pPr marL="457200" indent="-457200">
              <a:buFont typeface="+mj-lt"/>
              <a:buAutoNum type="arabicPeriod"/>
            </a:pPr>
            <a:r>
              <a:rPr lang="en-US" sz="2300" dirty="0"/>
              <a:t>A summary that outlines your Team’s purpose.</a:t>
            </a:r>
          </a:p>
          <a:p>
            <a:pPr marL="457200" indent="-457200">
              <a:buFont typeface="+mj-lt"/>
              <a:buAutoNum type="arabicPeriod"/>
            </a:pPr>
            <a:r>
              <a:rPr lang="en-US" sz="2300" dirty="0"/>
              <a:t>Explain the problem your Team solves.</a:t>
            </a:r>
          </a:p>
          <a:p>
            <a:pPr marL="457200" indent="-457200">
              <a:buFont typeface="+mj-lt"/>
              <a:buAutoNum type="arabicPeriod"/>
            </a:pPr>
            <a:r>
              <a:rPr lang="en-US" sz="2300" dirty="0"/>
              <a:t>Compare your Design Solution with other ideas.</a:t>
            </a:r>
          </a:p>
          <a:p>
            <a:pPr marL="457200" indent="-457200">
              <a:buFont typeface="+mj-lt"/>
              <a:buAutoNum type="arabicPeriod"/>
            </a:pPr>
            <a:r>
              <a:rPr lang="en-US" sz="2300" dirty="0"/>
              <a:t>Milestones and accomplishments (what have you achieved so far)</a:t>
            </a:r>
          </a:p>
          <a:p>
            <a:pPr marL="457200" indent="-457200">
              <a:buFont typeface="+mj-lt"/>
              <a:buAutoNum type="arabicPeriod"/>
            </a:pPr>
            <a:r>
              <a:rPr lang="en-US" sz="2300" dirty="0"/>
              <a:t>Sell your Design Solution – why choose your Team?</a:t>
            </a:r>
          </a:p>
          <a:p>
            <a:pPr marL="457200" indent="-457200">
              <a:buFont typeface="+mj-lt"/>
              <a:buAutoNum type="arabicPeriod"/>
            </a:pPr>
            <a:r>
              <a:rPr lang="en-US" sz="2300" dirty="0"/>
              <a:t>Highlight the potential market for your Design Solution and how big the market might be.</a:t>
            </a:r>
          </a:p>
          <a:p>
            <a:pPr marL="457200" indent="-457200">
              <a:buFont typeface="+mj-lt"/>
              <a:buAutoNum type="arabicPeriod"/>
            </a:pPr>
            <a:r>
              <a:rPr lang="en-US" sz="2300" dirty="0"/>
              <a:t>Outline what you are asking for (financial investment, research grant, skills, </a:t>
            </a:r>
            <a:r>
              <a:rPr lang="en-US" sz="2300" dirty="0" err="1"/>
              <a:t>etc</a:t>
            </a:r>
            <a:r>
              <a:rPr lang="en-US" sz="2300" dirty="0"/>
              <a:t>).</a:t>
            </a:r>
          </a:p>
          <a:p>
            <a:pPr marL="0" indent="0" algn="ctr">
              <a:buNone/>
            </a:pPr>
            <a:endParaRPr lang="en-US" sz="3200" b="1" dirty="0">
              <a:solidFill>
                <a:srgbClr val="FF0000"/>
              </a:solidFill>
            </a:endParaRPr>
          </a:p>
          <a:p>
            <a:pPr marL="0" indent="0" algn="ctr">
              <a:buNone/>
            </a:pPr>
            <a:r>
              <a:rPr lang="en-US" sz="3200" b="1" dirty="0">
                <a:solidFill>
                  <a:srgbClr val="FF0000"/>
                </a:solidFill>
              </a:rPr>
              <a:t>Create your pitch deck…</a:t>
            </a:r>
          </a:p>
          <a:p>
            <a:pPr marL="0" indent="0">
              <a:buNone/>
            </a:pPr>
            <a:r>
              <a:rPr lang="en-US" sz="2400" dirty="0"/>
              <a:t> </a:t>
            </a:r>
            <a:endParaRPr lang="en-GB" sz="2400" dirty="0"/>
          </a:p>
        </p:txBody>
      </p:sp>
      <p:sp>
        <p:nvSpPr>
          <p:cNvPr id="5" name="Star: 5 Points 4">
            <a:extLst>
              <a:ext uri="{FF2B5EF4-FFF2-40B4-BE49-F238E27FC236}">
                <a16:creationId xmlns:a16="http://schemas.microsoft.com/office/drawing/2014/main" id="{23D45EA1-6E23-96C0-77B2-9E0BC6CB9992}"/>
              </a:ext>
            </a:extLst>
          </p:cNvPr>
          <p:cNvSpPr/>
          <p:nvPr/>
        </p:nvSpPr>
        <p:spPr>
          <a:xfrm>
            <a:off x="9437832" y="-60159"/>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07B9AD3D-EA5B-7491-B3A9-81F7389E1F5A}"/>
              </a:ext>
            </a:extLst>
          </p:cNvPr>
          <p:cNvSpPr txBox="1"/>
          <p:nvPr/>
        </p:nvSpPr>
        <p:spPr>
          <a:xfrm>
            <a:off x="10287578" y="795861"/>
            <a:ext cx="1191490" cy="707886"/>
          </a:xfrm>
          <a:prstGeom prst="rect">
            <a:avLst/>
          </a:prstGeom>
          <a:noFill/>
        </p:spPr>
        <p:txBody>
          <a:bodyPr wrap="square" rtlCol="0">
            <a:spAutoFit/>
          </a:bodyPr>
          <a:lstStyle/>
          <a:p>
            <a:pPr algn="ctr"/>
            <a:r>
              <a:rPr lang="en-GB" sz="2000" b="1" dirty="0"/>
              <a:t>30 minutes</a:t>
            </a:r>
          </a:p>
        </p:txBody>
      </p:sp>
    </p:spTree>
    <p:extLst>
      <p:ext uri="{BB962C8B-B14F-4D97-AF65-F5344CB8AC3E}">
        <p14:creationId xmlns:p14="http://schemas.microsoft.com/office/powerpoint/2010/main" val="27847871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5509A-7958-4C47-2679-50DF9122D594}"/>
              </a:ext>
            </a:extLst>
          </p:cNvPr>
          <p:cNvPicPr>
            <a:picLocks noChangeAspect="1"/>
          </p:cNvPicPr>
          <p:nvPr/>
        </p:nvPicPr>
        <p:blipFill>
          <a:blip r:embed="rId2"/>
          <a:stretch>
            <a:fillRect/>
          </a:stretch>
        </p:blipFill>
        <p:spPr>
          <a:xfrm>
            <a:off x="923635" y="1230651"/>
            <a:ext cx="10252364" cy="4769702"/>
          </a:xfrm>
          <a:prstGeom prst="rect">
            <a:avLst/>
          </a:prstGeom>
        </p:spPr>
      </p:pic>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6">
              <a:lumMod val="60000"/>
              <a:lumOff val="40000"/>
            </a:schemeClr>
          </a:solidFill>
        </p:spPr>
        <p:txBody>
          <a:bodyPr>
            <a:normAutofit/>
          </a:bodyPr>
          <a:lstStyle/>
          <a:p>
            <a:r>
              <a:rPr lang="en-GB" sz="4000" b="1" dirty="0"/>
              <a:t>Share your Pitch Deck</a:t>
            </a:r>
          </a:p>
        </p:txBody>
      </p:sp>
      <p:sp>
        <p:nvSpPr>
          <p:cNvPr id="7" name="Arrow: Right 6">
            <a:extLst>
              <a:ext uri="{FF2B5EF4-FFF2-40B4-BE49-F238E27FC236}">
                <a16:creationId xmlns:a16="http://schemas.microsoft.com/office/drawing/2014/main" id="{ABB872AC-2D8A-DE23-1FF7-DB0D2DA548D6}"/>
              </a:ext>
            </a:extLst>
          </p:cNvPr>
          <p:cNvSpPr/>
          <p:nvPr/>
        </p:nvSpPr>
        <p:spPr>
          <a:xfrm rot="20961469">
            <a:off x="99402" y="5116801"/>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890F1759-23E4-83BE-DA93-2E136FCBE5C9}"/>
              </a:ext>
            </a:extLst>
          </p:cNvPr>
          <p:cNvSpPr/>
          <p:nvPr/>
        </p:nvSpPr>
        <p:spPr>
          <a:xfrm rot="7707632">
            <a:off x="9716847" y="3140122"/>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604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560BC-53C2-47DB-B90F-EE91D03F5C53}"/>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kern="1200" dirty="0">
                <a:solidFill>
                  <a:schemeClr val="tx1"/>
                </a:solidFill>
                <a:latin typeface="+mj-lt"/>
                <a:ea typeface="+mj-ea"/>
                <a:cs typeface="+mj-cs"/>
              </a:rPr>
              <a:t>Can you guess what innovations each of these inspired? </a:t>
            </a:r>
          </a:p>
        </p:txBody>
      </p:sp>
      <p:pic>
        <p:nvPicPr>
          <p:cNvPr id="7" name="Google Shape;110;p16">
            <a:extLst>
              <a:ext uri="{FF2B5EF4-FFF2-40B4-BE49-F238E27FC236}">
                <a16:creationId xmlns:a16="http://schemas.microsoft.com/office/drawing/2014/main" id="{4EB9D6F3-2A16-4BFF-80D6-EB9011D13381}"/>
              </a:ext>
            </a:extLst>
          </p:cNvPr>
          <p:cNvPicPr preferRelativeResize="0"/>
          <p:nvPr/>
        </p:nvPicPr>
        <p:blipFill rotWithShape="1">
          <a:blip r:embed="rId2"/>
          <a:srcRect l="35266" r="14154" b="-1"/>
          <a:stretch/>
        </p:blipFill>
        <p:spPr>
          <a:xfrm>
            <a:off x="182787" y="2558694"/>
            <a:ext cx="2827865" cy="3731891"/>
          </a:xfrm>
          <a:prstGeom prst="rect">
            <a:avLst/>
          </a:prstGeom>
          <a:noFill/>
        </p:spPr>
      </p:pic>
      <p:pic>
        <p:nvPicPr>
          <p:cNvPr id="5" name="Picture 4">
            <a:extLst>
              <a:ext uri="{FF2B5EF4-FFF2-40B4-BE49-F238E27FC236}">
                <a16:creationId xmlns:a16="http://schemas.microsoft.com/office/drawing/2014/main" id="{33F371C6-0F80-4C5B-9B46-EF2C1097A24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7411" r="25377" b="-2"/>
          <a:stretch/>
        </p:blipFill>
        <p:spPr>
          <a:xfrm>
            <a:off x="3180760" y="2558694"/>
            <a:ext cx="2827865" cy="3731891"/>
          </a:xfrm>
          <a:prstGeom prst="rect">
            <a:avLst/>
          </a:prstGeom>
        </p:spPr>
      </p:pic>
      <p:pic>
        <p:nvPicPr>
          <p:cNvPr id="4" name="Google Shape;145;p20" descr="A close up of a leaf&#10;&#10;Description automatically generated with low confidence">
            <a:extLst>
              <a:ext uri="{FF2B5EF4-FFF2-40B4-BE49-F238E27FC236}">
                <a16:creationId xmlns:a16="http://schemas.microsoft.com/office/drawing/2014/main" id="{0E397053-E94D-491B-AA17-D0172A44A296}"/>
              </a:ext>
            </a:extLst>
          </p:cNvPr>
          <p:cNvPicPr preferRelativeResize="0"/>
          <p:nvPr/>
        </p:nvPicPr>
        <p:blipFill rotWithShape="1">
          <a:blip r:embed="rId5"/>
          <a:srcRect l="16426" r="25796" b="2"/>
          <a:stretch/>
        </p:blipFill>
        <p:spPr>
          <a:xfrm>
            <a:off x="6178733" y="2558694"/>
            <a:ext cx="2827865" cy="3731891"/>
          </a:xfrm>
          <a:prstGeom prst="rect">
            <a:avLst/>
          </a:prstGeom>
          <a:noFill/>
        </p:spPr>
      </p:pic>
      <p:pic>
        <p:nvPicPr>
          <p:cNvPr id="6" name="Google Shape;136;p19" descr="Close up of a plant&#10;&#10;Description automatically generated with low confidence">
            <a:extLst>
              <a:ext uri="{FF2B5EF4-FFF2-40B4-BE49-F238E27FC236}">
                <a16:creationId xmlns:a16="http://schemas.microsoft.com/office/drawing/2014/main" id="{2F31FABB-F999-402B-A99B-583BA55294E5}"/>
              </a:ext>
            </a:extLst>
          </p:cNvPr>
          <p:cNvPicPr preferRelativeResize="0"/>
          <p:nvPr/>
        </p:nvPicPr>
        <p:blipFill rotWithShape="1">
          <a:blip r:embed="rId6"/>
          <a:srcRect l="23396" r="25972"/>
          <a:stretch/>
        </p:blipFill>
        <p:spPr>
          <a:xfrm>
            <a:off x="9176706" y="2558694"/>
            <a:ext cx="2827865" cy="3731891"/>
          </a:xfrm>
          <a:prstGeom prst="rect">
            <a:avLst/>
          </a:prstGeom>
          <a:noFill/>
        </p:spPr>
      </p:pic>
      <p:sp>
        <p:nvSpPr>
          <p:cNvPr id="8" name="Oval 7">
            <a:extLst>
              <a:ext uri="{FF2B5EF4-FFF2-40B4-BE49-F238E27FC236}">
                <a16:creationId xmlns:a16="http://schemas.microsoft.com/office/drawing/2014/main" id="{63DA8AA0-3B11-4D8F-A152-B4439ACDF184}"/>
              </a:ext>
            </a:extLst>
          </p:cNvPr>
          <p:cNvSpPr/>
          <p:nvPr/>
        </p:nvSpPr>
        <p:spPr>
          <a:xfrm>
            <a:off x="0" y="2397200"/>
            <a:ext cx="604683" cy="56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30" name="Oval 29">
            <a:extLst>
              <a:ext uri="{FF2B5EF4-FFF2-40B4-BE49-F238E27FC236}">
                <a16:creationId xmlns:a16="http://schemas.microsoft.com/office/drawing/2014/main" id="{BB9F5B2B-2E5D-4EBA-A518-4E817182DB89}"/>
              </a:ext>
            </a:extLst>
          </p:cNvPr>
          <p:cNvSpPr/>
          <p:nvPr/>
        </p:nvSpPr>
        <p:spPr>
          <a:xfrm>
            <a:off x="3010652" y="2385990"/>
            <a:ext cx="604683" cy="56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32" name="Oval 31">
            <a:extLst>
              <a:ext uri="{FF2B5EF4-FFF2-40B4-BE49-F238E27FC236}">
                <a16:creationId xmlns:a16="http://schemas.microsoft.com/office/drawing/2014/main" id="{D10B46D0-57C7-4FA7-9E33-232BD5D6BF5E}"/>
              </a:ext>
            </a:extLst>
          </p:cNvPr>
          <p:cNvSpPr/>
          <p:nvPr/>
        </p:nvSpPr>
        <p:spPr>
          <a:xfrm>
            <a:off x="6093679" y="2385990"/>
            <a:ext cx="604683" cy="56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34" name="Oval 33">
            <a:extLst>
              <a:ext uri="{FF2B5EF4-FFF2-40B4-BE49-F238E27FC236}">
                <a16:creationId xmlns:a16="http://schemas.microsoft.com/office/drawing/2014/main" id="{E998F18B-360C-4656-9C73-1CEA15817BD0}"/>
              </a:ext>
            </a:extLst>
          </p:cNvPr>
          <p:cNvSpPr/>
          <p:nvPr/>
        </p:nvSpPr>
        <p:spPr>
          <a:xfrm>
            <a:off x="9091652" y="2339381"/>
            <a:ext cx="604683" cy="56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3" name="Title 1">
            <a:extLst>
              <a:ext uri="{FF2B5EF4-FFF2-40B4-BE49-F238E27FC236}">
                <a16:creationId xmlns:a16="http://schemas.microsoft.com/office/drawing/2014/main" id="{8DA265FA-1642-95B9-1651-0ABE70510CCB}"/>
              </a:ext>
            </a:extLst>
          </p:cNvPr>
          <p:cNvSpPr txBox="1">
            <a:spLocks/>
          </p:cNvSpPr>
          <p:nvPr/>
        </p:nvSpPr>
        <p:spPr>
          <a:xfrm>
            <a:off x="-1" y="-2514"/>
            <a:ext cx="12191999" cy="70788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Biomimicry Introduction: Quiz</a:t>
            </a:r>
          </a:p>
        </p:txBody>
      </p:sp>
    </p:spTree>
    <p:extLst>
      <p:ext uri="{BB962C8B-B14F-4D97-AF65-F5344CB8AC3E}">
        <p14:creationId xmlns:p14="http://schemas.microsoft.com/office/powerpoint/2010/main" val="1794535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6"/>
          <p:cNvPicPr preferRelativeResize="0"/>
          <p:nvPr/>
        </p:nvPicPr>
        <p:blipFill rotWithShape="1">
          <a:blip r:embed="rId3">
            <a:alphaModFix/>
          </a:blip>
          <a:srcRect/>
          <a:stretch/>
        </p:blipFill>
        <p:spPr>
          <a:xfrm>
            <a:off x="1828800" y="228600"/>
            <a:ext cx="8458200" cy="6172200"/>
          </a:xfrm>
          <a:prstGeom prst="rect">
            <a:avLst/>
          </a:prstGeom>
          <a:noFill/>
          <a:ln>
            <a:noFill/>
          </a:ln>
        </p:spPr>
      </p:pic>
    </p:spTree>
    <p:extLst>
      <p:ext uri="{BB962C8B-B14F-4D97-AF65-F5344CB8AC3E}">
        <p14:creationId xmlns:p14="http://schemas.microsoft.com/office/powerpoint/2010/main" val="2737675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6"/>
          <p:cNvPicPr preferRelativeResize="0"/>
          <p:nvPr/>
        </p:nvPicPr>
        <p:blipFill rotWithShape="1">
          <a:blip r:embed="rId3">
            <a:alphaModFix/>
          </a:blip>
          <a:srcRect/>
          <a:stretch/>
        </p:blipFill>
        <p:spPr>
          <a:xfrm>
            <a:off x="1888468" y="1025144"/>
            <a:ext cx="3410559" cy="2273138"/>
          </a:xfrm>
          <a:prstGeom prst="rect">
            <a:avLst/>
          </a:prstGeom>
          <a:noFill/>
          <a:ln>
            <a:noFill/>
          </a:ln>
        </p:spPr>
      </p:pic>
      <p:pic>
        <p:nvPicPr>
          <p:cNvPr id="111" name="Google Shape;111;p16"/>
          <p:cNvPicPr preferRelativeResize="0"/>
          <p:nvPr/>
        </p:nvPicPr>
        <p:blipFill rotWithShape="1">
          <a:blip r:embed="rId4">
            <a:alphaModFix/>
          </a:blip>
          <a:srcRect/>
          <a:stretch/>
        </p:blipFill>
        <p:spPr>
          <a:xfrm>
            <a:off x="1843836" y="3559718"/>
            <a:ext cx="3410559" cy="2272818"/>
          </a:xfrm>
          <a:prstGeom prst="rect">
            <a:avLst/>
          </a:prstGeom>
          <a:noFill/>
          <a:ln>
            <a:noFill/>
          </a:ln>
        </p:spPr>
      </p:pic>
      <p:sp>
        <p:nvSpPr>
          <p:cNvPr id="112" name="Google Shape;112;p16"/>
          <p:cNvSpPr/>
          <p:nvPr/>
        </p:nvSpPr>
        <p:spPr>
          <a:xfrm>
            <a:off x="5828280" y="2957881"/>
            <a:ext cx="4475254" cy="2689503"/>
          </a:xfrm>
          <a:prstGeom prst="rect">
            <a:avLst/>
          </a:prstGeom>
          <a:solidFill>
            <a:schemeClr val="lt1"/>
          </a:solidFill>
          <a:ln w="381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SzPts val="2000"/>
            </a:pPr>
            <a:r>
              <a:rPr lang="en-GB" sz="1500" b="1" u="sng" dirty="0">
                <a:solidFill>
                  <a:srgbClr val="0070C0"/>
                </a:solidFill>
                <a:latin typeface="Calibri"/>
                <a:ea typeface="Calibri"/>
                <a:cs typeface="Calibri"/>
                <a:sym typeface="Calibri"/>
              </a:rPr>
              <a:t>Nature’s strategy to meet the challenge:</a:t>
            </a:r>
            <a:endParaRPr sz="1050" dirty="0"/>
          </a:p>
          <a:p>
            <a:pPr algn="ctr">
              <a:buSzPts val="2000"/>
            </a:pPr>
            <a:endParaRPr sz="1500" b="1" dirty="0">
              <a:solidFill>
                <a:srgbClr val="0070C0"/>
              </a:solidFill>
              <a:latin typeface="Calibri"/>
              <a:ea typeface="Calibri"/>
              <a:cs typeface="Calibri"/>
              <a:sym typeface="Calibri"/>
            </a:endParaRPr>
          </a:p>
          <a:p>
            <a:pPr algn="ctr">
              <a:buSzPts val="2000"/>
            </a:pPr>
            <a:r>
              <a:rPr lang="en-GB" sz="1500" b="1" dirty="0">
                <a:solidFill>
                  <a:srgbClr val="0070C0"/>
                </a:solidFill>
                <a:latin typeface="Calibri"/>
                <a:ea typeface="Calibri"/>
                <a:cs typeface="Calibri"/>
                <a:sym typeface="Calibri"/>
              </a:rPr>
              <a:t>The Kingfisher dives from the air (low drag) into rivers to catch fish, creating very little splash as it enters to water (high drag). It achieves this due to its streamlined beak which steadily increases from tip to head. Engineers mimicked this on the train and found it not only removed the boom, but also saved 10-15% more energy by being aerodynamic.</a:t>
            </a:r>
            <a:endParaRPr sz="1050" dirty="0"/>
          </a:p>
        </p:txBody>
      </p:sp>
      <p:sp>
        <p:nvSpPr>
          <p:cNvPr id="113" name="Google Shape;113;p16"/>
          <p:cNvSpPr/>
          <p:nvPr/>
        </p:nvSpPr>
        <p:spPr>
          <a:xfrm>
            <a:off x="5828280" y="1092213"/>
            <a:ext cx="4475254" cy="1463158"/>
          </a:xfrm>
          <a:prstGeom prst="rect">
            <a:avLst/>
          </a:prstGeom>
          <a:solidFill>
            <a:schemeClr val="lt1"/>
          </a:solidFill>
          <a:ln w="38100" cap="flat" cmpd="sng">
            <a:solidFill>
              <a:srgbClr val="757070"/>
            </a:solidFill>
            <a:prstDash val="solid"/>
            <a:miter lim="800000"/>
            <a:headEnd type="none" w="sm" len="sm"/>
            <a:tailEnd type="none" w="sm" len="sm"/>
          </a:ln>
        </p:spPr>
        <p:txBody>
          <a:bodyPr spcFirstLastPara="1" wrap="square" lIns="68569" tIns="34275" rIns="68569" bIns="34275" anchor="ctr" anchorCtr="0">
            <a:noAutofit/>
          </a:bodyPr>
          <a:lstStyle/>
          <a:p>
            <a:pPr algn="ctr">
              <a:buSzPts val="2000"/>
            </a:pPr>
            <a:r>
              <a:rPr lang="en-GB" sz="1500" b="1" u="sng">
                <a:solidFill>
                  <a:srgbClr val="757070"/>
                </a:solidFill>
                <a:latin typeface="Calibri"/>
                <a:ea typeface="Calibri"/>
                <a:cs typeface="Calibri"/>
                <a:sym typeface="Calibri"/>
              </a:rPr>
              <a:t>Challenge:</a:t>
            </a:r>
            <a:endParaRPr sz="1050"/>
          </a:p>
          <a:p>
            <a:pPr algn="ctr">
              <a:buSzPts val="2000"/>
            </a:pPr>
            <a:endParaRPr sz="1500" b="1">
              <a:solidFill>
                <a:srgbClr val="757070"/>
              </a:solidFill>
              <a:latin typeface="Calibri"/>
              <a:ea typeface="Calibri"/>
              <a:cs typeface="Calibri"/>
              <a:sym typeface="Calibri"/>
            </a:endParaRPr>
          </a:p>
          <a:p>
            <a:pPr algn="ctr">
              <a:buSzPts val="2000"/>
            </a:pPr>
            <a:r>
              <a:rPr lang="en-GB" sz="1500" b="1">
                <a:solidFill>
                  <a:srgbClr val="757070"/>
                </a:solidFill>
                <a:latin typeface="Calibri"/>
                <a:ea typeface="Calibri"/>
                <a:cs typeface="Calibri"/>
                <a:sym typeface="Calibri"/>
              </a:rPr>
              <a:t>Bullet trains travel so fast they produce a loud boom when they exit tunnels caused by a cushion of air building up in front of the train. How does nature transition between different environments?</a:t>
            </a:r>
            <a:endParaRPr sz="1500" b="1">
              <a:solidFill>
                <a:srgbClr val="757070"/>
              </a:solidFill>
              <a:latin typeface="Calibri"/>
              <a:ea typeface="Calibri"/>
              <a:cs typeface="Calibri"/>
              <a:sym typeface="Calibri"/>
            </a:endParaRPr>
          </a:p>
        </p:txBody>
      </p:sp>
    </p:spTree>
    <p:extLst>
      <p:ext uri="{BB962C8B-B14F-4D97-AF65-F5344CB8AC3E}">
        <p14:creationId xmlns:p14="http://schemas.microsoft.com/office/powerpoint/2010/main" val="944171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a:extLst>
              <a:ext uri="{FF2B5EF4-FFF2-40B4-BE49-F238E27FC236}">
                <a16:creationId xmlns:a16="http://schemas.microsoft.com/office/drawing/2014/main" id="{BE6B0509-53F3-420B-9902-94362CF3D92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52601" y="228600"/>
            <a:ext cx="8577825" cy="6477000"/>
          </a:xfrm>
          <a:prstGeom prst="rect">
            <a:avLst/>
          </a:prstGeom>
        </p:spPr>
      </p:pic>
    </p:spTree>
    <p:extLst>
      <p:ext uri="{BB962C8B-B14F-4D97-AF65-F5344CB8AC3E}">
        <p14:creationId xmlns:p14="http://schemas.microsoft.com/office/powerpoint/2010/main" val="2177304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8" name="Google Shape;128;p18"/>
          <p:cNvPicPr preferRelativeResize="0"/>
          <p:nvPr/>
        </p:nvPicPr>
        <p:blipFill rotWithShape="1">
          <a:blip r:embed="rId3">
            <a:alphaModFix/>
          </a:blip>
          <a:srcRect/>
          <a:stretch/>
        </p:blipFill>
        <p:spPr>
          <a:xfrm>
            <a:off x="1587165" y="3529282"/>
            <a:ext cx="3707203" cy="2471468"/>
          </a:xfrm>
          <a:prstGeom prst="rect">
            <a:avLst/>
          </a:prstGeom>
          <a:noFill/>
          <a:ln>
            <a:noFill/>
          </a:ln>
        </p:spPr>
      </p:pic>
      <p:sp>
        <p:nvSpPr>
          <p:cNvPr id="129" name="Google Shape;129;p18"/>
          <p:cNvSpPr/>
          <p:nvPr/>
        </p:nvSpPr>
        <p:spPr>
          <a:xfrm>
            <a:off x="5562055" y="3208465"/>
            <a:ext cx="5042782" cy="2689503"/>
          </a:xfrm>
          <a:prstGeom prst="rect">
            <a:avLst/>
          </a:prstGeom>
          <a:solidFill>
            <a:schemeClr val="lt1"/>
          </a:solidFill>
          <a:ln w="381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SzPts val="2000"/>
            </a:pPr>
            <a:r>
              <a:rPr lang="en-GB" sz="1500" b="1" u="sng">
                <a:solidFill>
                  <a:srgbClr val="0070C0"/>
                </a:solidFill>
                <a:latin typeface="Calibri"/>
                <a:ea typeface="Calibri"/>
                <a:cs typeface="Calibri"/>
                <a:sym typeface="Calibri"/>
              </a:rPr>
              <a:t>Nature’s strategy to meet the challenge:</a:t>
            </a:r>
            <a:endParaRPr sz="1050"/>
          </a:p>
          <a:p>
            <a:pPr algn="ctr">
              <a:buSzPts val="2000"/>
            </a:pPr>
            <a:endParaRPr sz="1500" b="1">
              <a:solidFill>
                <a:srgbClr val="0070C0"/>
              </a:solidFill>
              <a:latin typeface="Calibri"/>
              <a:ea typeface="Calibri"/>
              <a:cs typeface="Calibri"/>
              <a:sym typeface="Calibri"/>
            </a:endParaRPr>
          </a:p>
          <a:p>
            <a:pPr algn="ctr">
              <a:buSzPts val="2000"/>
            </a:pPr>
            <a:r>
              <a:rPr lang="en-GB" sz="1500" b="1">
                <a:solidFill>
                  <a:srgbClr val="0070C0"/>
                </a:solidFill>
                <a:latin typeface="Calibri"/>
                <a:ea typeface="Calibri"/>
                <a:cs typeface="Calibri"/>
                <a:sym typeface="Calibri"/>
              </a:rPr>
              <a:t>Lotus leaves stay clean without detergents. The plant’s cuticle is extremely water repellent. This is accomplished through </a:t>
            </a:r>
            <a:r>
              <a:rPr lang="en-GB" sz="1500" b="1" u="sng">
                <a:solidFill>
                  <a:srgbClr val="0070C0"/>
                </a:solidFill>
                <a:latin typeface="Calibri"/>
                <a:ea typeface="Calibri"/>
                <a:cs typeface="Calibri"/>
                <a:sym typeface="Calibri"/>
              </a:rPr>
              <a:t>microscopic bumps</a:t>
            </a:r>
            <a:r>
              <a:rPr lang="en-GB" sz="1500" b="1">
                <a:solidFill>
                  <a:srgbClr val="0070C0"/>
                </a:solidFill>
                <a:latin typeface="Calibri"/>
                <a:ea typeface="Calibri"/>
                <a:cs typeface="Calibri"/>
                <a:sym typeface="Calibri"/>
              </a:rPr>
              <a:t> on their leaf surface. This reduces the stickiness of water droplets to the surface so they run off easily and take dirt away at the same time.</a:t>
            </a:r>
            <a:endParaRPr sz="1050"/>
          </a:p>
          <a:p>
            <a:pPr algn="ctr">
              <a:buSzPts val="2000"/>
            </a:pPr>
            <a:endParaRPr sz="1500" b="1">
              <a:solidFill>
                <a:srgbClr val="0070C0"/>
              </a:solidFill>
              <a:latin typeface="Calibri"/>
              <a:ea typeface="Calibri"/>
              <a:cs typeface="Calibri"/>
              <a:sym typeface="Calibri"/>
            </a:endParaRPr>
          </a:p>
          <a:p>
            <a:pPr algn="ctr">
              <a:buSzPts val="2000"/>
            </a:pPr>
            <a:r>
              <a:rPr lang="en-GB" sz="1500" b="1">
                <a:solidFill>
                  <a:srgbClr val="0070C0"/>
                </a:solidFill>
                <a:latin typeface="Calibri"/>
                <a:ea typeface="Calibri"/>
                <a:cs typeface="Calibri"/>
                <a:sym typeface="Calibri"/>
              </a:rPr>
              <a:t>This is being mimicked in self cleaning paints and glass.</a:t>
            </a:r>
            <a:endParaRPr sz="1050"/>
          </a:p>
        </p:txBody>
      </p:sp>
      <p:sp>
        <p:nvSpPr>
          <p:cNvPr id="130" name="Google Shape;130;p18"/>
          <p:cNvSpPr/>
          <p:nvPr/>
        </p:nvSpPr>
        <p:spPr>
          <a:xfrm>
            <a:off x="5562056" y="1066912"/>
            <a:ext cx="2457748" cy="2014360"/>
          </a:xfrm>
          <a:prstGeom prst="rect">
            <a:avLst/>
          </a:prstGeom>
          <a:solidFill>
            <a:schemeClr val="lt1"/>
          </a:solidFill>
          <a:ln w="38100" cap="flat" cmpd="sng">
            <a:solidFill>
              <a:srgbClr val="757070"/>
            </a:solidFill>
            <a:prstDash val="solid"/>
            <a:miter lim="800000"/>
            <a:headEnd type="none" w="sm" len="sm"/>
            <a:tailEnd type="none" w="sm" len="sm"/>
          </a:ln>
        </p:spPr>
        <p:txBody>
          <a:bodyPr spcFirstLastPara="1" wrap="square" lIns="68569" tIns="34275" rIns="68569" bIns="34275" anchor="ctr" anchorCtr="0">
            <a:noAutofit/>
          </a:bodyPr>
          <a:lstStyle/>
          <a:p>
            <a:pPr algn="ctr">
              <a:buSzPts val="2000"/>
            </a:pPr>
            <a:r>
              <a:rPr lang="en-GB" sz="1500" b="1" u="sng">
                <a:solidFill>
                  <a:srgbClr val="757070"/>
                </a:solidFill>
                <a:latin typeface="Calibri"/>
                <a:ea typeface="Calibri"/>
                <a:cs typeface="Calibri"/>
                <a:sym typeface="Calibri"/>
              </a:rPr>
              <a:t>Challenge:</a:t>
            </a:r>
            <a:endParaRPr sz="1050"/>
          </a:p>
          <a:p>
            <a:pPr algn="ctr">
              <a:buSzPts val="2000"/>
            </a:pPr>
            <a:endParaRPr sz="1500" b="1">
              <a:solidFill>
                <a:srgbClr val="757070"/>
              </a:solidFill>
              <a:latin typeface="Calibri"/>
              <a:ea typeface="Calibri"/>
              <a:cs typeface="Calibri"/>
              <a:sym typeface="Calibri"/>
            </a:endParaRPr>
          </a:p>
          <a:p>
            <a:pPr algn="ctr">
              <a:buSzPts val="2000"/>
            </a:pPr>
            <a:r>
              <a:rPr lang="en-GB" sz="1500" b="1">
                <a:solidFill>
                  <a:srgbClr val="757070"/>
                </a:solidFill>
                <a:latin typeface="Calibri"/>
                <a:ea typeface="Calibri"/>
                <a:cs typeface="Calibri"/>
                <a:sym typeface="Calibri"/>
              </a:rPr>
              <a:t>Newly painted buildings quickly get dirty, requiring time and effort to clean them. How does nature keep surfaces clean? How could we learn from this?</a:t>
            </a:r>
            <a:endParaRPr sz="1500" b="1">
              <a:solidFill>
                <a:srgbClr val="75707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E6B0509-53F3-420B-9902-94362CF3D92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88467" y="896230"/>
            <a:ext cx="3405901" cy="2571750"/>
          </a:xfrm>
          <a:prstGeom prst="rect">
            <a:avLst/>
          </a:prstGeom>
        </p:spPr>
      </p:pic>
      <p:sp>
        <p:nvSpPr>
          <p:cNvPr id="4" name="TextBox 3">
            <a:extLst>
              <a:ext uri="{FF2B5EF4-FFF2-40B4-BE49-F238E27FC236}">
                <a16:creationId xmlns:a16="http://schemas.microsoft.com/office/drawing/2014/main" id="{BC6F76F6-E5E4-4339-8CF8-12D42F84590F}"/>
              </a:ext>
            </a:extLst>
          </p:cNvPr>
          <p:cNvSpPr txBox="1"/>
          <p:nvPr/>
        </p:nvSpPr>
        <p:spPr>
          <a:xfrm rot="16200000">
            <a:off x="372054" y="1982220"/>
            <a:ext cx="2663490" cy="369332"/>
          </a:xfrm>
          <a:prstGeom prst="rect">
            <a:avLst/>
          </a:prstGeom>
          <a:noFill/>
        </p:spPr>
        <p:txBody>
          <a:bodyPr wrap="square" rtlCol="0">
            <a:spAutoFit/>
          </a:bodyPr>
          <a:lstStyle/>
          <a:p>
            <a:r>
              <a:rPr lang="en-GB" sz="900" dirty="0">
                <a:hlinkClick r:id="rId5" tooltip="http://commons.wikimedia.org/wiki/File:Lotus_Nelumbo_nucifera_Water_Drops_2654px.jpg"/>
              </a:rPr>
              <a:t>This Photo</a:t>
            </a:r>
            <a:r>
              <a:rPr lang="en-GB" sz="900" dirty="0"/>
              <a:t> by Unknown Author is licensed under </a:t>
            </a:r>
            <a:r>
              <a:rPr lang="en-GB" sz="900" dirty="0">
                <a:hlinkClick r:id="rId6" tooltip="https://creativecommons.org/licenses/by-sa/3.0/"/>
              </a:rPr>
              <a:t>CC BY-SA</a:t>
            </a:r>
            <a:endParaRPr lang="en-GB" sz="900" dirty="0"/>
          </a:p>
        </p:txBody>
      </p:sp>
      <p:pic>
        <p:nvPicPr>
          <p:cNvPr id="6" name="Picture 5">
            <a:extLst>
              <a:ext uri="{FF2B5EF4-FFF2-40B4-BE49-F238E27FC236}">
                <a16:creationId xmlns:a16="http://schemas.microsoft.com/office/drawing/2014/main" id="{F52CF758-3228-4CC8-8EE1-163526749F3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480342" y="960034"/>
            <a:ext cx="2000250" cy="1504950"/>
          </a:xfrm>
          <a:prstGeom prst="rect">
            <a:avLst/>
          </a:prstGeom>
        </p:spPr>
      </p:pic>
      <p:sp>
        <p:nvSpPr>
          <p:cNvPr id="7" name="TextBox 6">
            <a:extLst>
              <a:ext uri="{FF2B5EF4-FFF2-40B4-BE49-F238E27FC236}">
                <a16:creationId xmlns:a16="http://schemas.microsoft.com/office/drawing/2014/main" id="{8D9CA178-21CC-4141-9536-A644219B266A}"/>
              </a:ext>
            </a:extLst>
          </p:cNvPr>
          <p:cNvSpPr txBox="1"/>
          <p:nvPr/>
        </p:nvSpPr>
        <p:spPr>
          <a:xfrm>
            <a:off x="8604587" y="2464984"/>
            <a:ext cx="2000250" cy="369332"/>
          </a:xfrm>
          <a:prstGeom prst="rect">
            <a:avLst/>
          </a:prstGeom>
          <a:noFill/>
        </p:spPr>
        <p:txBody>
          <a:bodyPr wrap="square" rtlCol="0">
            <a:spAutoFit/>
          </a:bodyPr>
          <a:lstStyle/>
          <a:p>
            <a:r>
              <a:rPr lang="en-GB" sz="900" dirty="0">
                <a:hlinkClick r:id="rId8" tooltip="https://en.wikipedia.org/wiki/Lotus_effect"/>
              </a:rPr>
              <a:t>This Photo</a:t>
            </a:r>
            <a:r>
              <a:rPr lang="en-GB" sz="900" dirty="0"/>
              <a:t> by Unknown Author is licensed under </a:t>
            </a:r>
            <a:r>
              <a:rPr lang="en-GB" sz="900" dirty="0">
                <a:hlinkClick r:id="rId6" tooltip="https://creativecommons.org/licenses/by-sa/3.0/"/>
              </a:rPr>
              <a:t>CC BY-SA</a:t>
            </a:r>
            <a:endParaRPr lang="en-GB" sz="900" dirty="0"/>
          </a:p>
        </p:txBody>
      </p:sp>
    </p:spTree>
    <p:extLst>
      <p:ext uri="{BB962C8B-B14F-4D97-AF65-F5344CB8AC3E}">
        <p14:creationId xmlns:p14="http://schemas.microsoft.com/office/powerpoint/2010/main" val="53126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0"/>
          <p:cNvPicPr preferRelativeResize="0"/>
          <p:nvPr/>
        </p:nvPicPr>
        <p:blipFill rotWithShape="1">
          <a:blip r:embed="rId3">
            <a:alphaModFix/>
          </a:blip>
          <a:srcRect/>
          <a:stretch/>
        </p:blipFill>
        <p:spPr>
          <a:xfrm>
            <a:off x="1752600" y="228600"/>
            <a:ext cx="8610600" cy="6477000"/>
          </a:xfrm>
          <a:prstGeom prst="rect">
            <a:avLst/>
          </a:prstGeom>
          <a:noFill/>
          <a:ln>
            <a:noFill/>
          </a:ln>
        </p:spPr>
      </p:pic>
    </p:spTree>
    <p:extLst>
      <p:ext uri="{BB962C8B-B14F-4D97-AF65-F5344CB8AC3E}">
        <p14:creationId xmlns:p14="http://schemas.microsoft.com/office/powerpoint/2010/main" val="372591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0"/>
          <p:cNvPicPr preferRelativeResize="0"/>
          <p:nvPr/>
        </p:nvPicPr>
        <p:blipFill rotWithShape="1">
          <a:blip r:embed="rId3">
            <a:alphaModFix/>
          </a:blip>
          <a:srcRect/>
          <a:stretch/>
        </p:blipFill>
        <p:spPr>
          <a:xfrm>
            <a:off x="1703994" y="960770"/>
            <a:ext cx="3676014" cy="2674967"/>
          </a:xfrm>
          <a:prstGeom prst="rect">
            <a:avLst/>
          </a:prstGeom>
          <a:noFill/>
          <a:ln>
            <a:noFill/>
          </a:ln>
        </p:spPr>
      </p:pic>
      <p:sp>
        <p:nvSpPr>
          <p:cNvPr id="146" name="Google Shape;146;p20"/>
          <p:cNvSpPr txBox="1"/>
          <p:nvPr/>
        </p:nvSpPr>
        <p:spPr>
          <a:xfrm rot="5400000">
            <a:off x="418568" y="2211689"/>
            <a:ext cx="2397729" cy="173124"/>
          </a:xfrm>
          <a:prstGeom prst="rect">
            <a:avLst/>
          </a:prstGeom>
          <a:noFill/>
          <a:ln>
            <a:noFill/>
          </a:ln>
        </p:spPr>
        <p:txBody>
          <a:bodyPr spcFirstLastPara="1" wrap="square" lIns="68569" tIns="34275" rIns="68569" bIns="34275" anchor="t" anchorCtr="0">
            <a:noAutofit/>
          </a:bodyPr>
          <a:lstStyle/>
          <a:p>
            <a:pPr>
              <a:buSzPts val="900"/>
            </a:pPr>
            <a:r>
              <a:rPr lang="en-GB" sz="675" u="sng" dirty="0">
                <a:solidFill>
                  <a:schemeClr val="dk1"/>
                </a:solidFill>
                <a:latin typeface="Calibri"/>
                <a:ea typeface="Calibri"/>
                <a:cs typeface="Calibri"/>
                <a:sym typeface="Calibri"/>
                <a:hlinkClick r:id="rId4"/>
              </a:rPr>
              <a:t>This Photo</a:t>
            </a:r>
            <a:r>
              <a:rPr lang="en-GB" sz="675" dirty="0">
                <a:solidFill>
                  <a:schemeClr val="dk1"/>
                </a:solidFill>
                <a:latin typeface="Calibri"/>
                <a:ea typeface="Calibri"/>
                <a:cs typeface="Calibri"/>
                <a:sym typeface="Calibri"/>
              </a:rPr>
              <a:t> by Unknown Author is licensed under </a:t>
            </a:r>
            <a:r>
              <a:rPr lang="en-GB" sz="675" u="sng" dirty="0">
                <a:solidFill>
                  <a:schemeClr val="dk1"/>
                </a:solidFill>
                <a:latin typeface="Calibri"/>
                <a:ea typeface="Calibri"/>
                <a:cs typeface="Calibri"/>
                <a:sym typeface="Calibri"/>
                <a:hlinkClick r:id="rId5"/>
              </a:rPr>
              <a:t>CC BY-SA-NC</a:t>
            </a:r>
            <a:endParaRPr sz="675" dirty="0">
              <a:solidFill>
                <a:schemeClr val="dk1"/>
              </a:solidFill>
              <a:latin typeface="Calibri"/>
              <a:ea typeface="Calibri"/>
              <a:cs typeface="Calibri"/>
              <a:sym typeface="Calibri"/>
            </a:endParaRPr>
          </a:p>
        </p:txBody>
      </p:sp>
      <p:pic>
        <p:nvPicPr>
          <p:cNvPr id="147" name="Google Shape;147;p20"/>
          <p:cNvPicPr preferRelativeResize="0"/>
          <p:nvPr/>
        </p:nvPicPr>
        <p:blipFill rotWithShape="1">
          <a:blip r:embed="rId6">
            <a:alphaModFix/>
          </a:blip>
          <a:srcRect/>
          <a:stretch/>
        </p:blipFill>
        <p:spPr>
          <a:xfrm>
            <a:off x="5734888" y="949067"/>
            <a:ext cx="4047711" cy="2686668"/>
          </a:xfrm>
          <a:prstGeom prst="rect">
            <a:avLst/>
          </a:prstGeom>
          <a:noFill/>
          <a:ln>
            <a:noFill/>
          </a:ln>
        </p:spPr>
      </p:pic>
      <p:sp>
        <p:nvSpPr>
          <p:cNvPr id="148" name="Google Shape;148;p20"/>
          <p:cNvSpPr txBox="1"/>
          <p:nvPr/>
        </p:nvSpPr>
        <p:spPr>
          <a:xfrm rot="5400000">
            <a:off x="8735544" y="1996120"/>
            <a:ext cx="2267230" cy="173124"/>
          </a:xfrm>
          <a:prstGeom prst="rect">
            <a:avLst/>
          </a:prstGeom>
          <a:noFill/>
          <a:ln>
            <a:noFill/>
          </a:ln>
        </p:spPr>
        <p:txBody>
          <a:bodyPr spcFirstLastPara="1" wrap="square" lIns="68569" tIns="34275" rIns="68569" bIns="34275" anchor="t" anchorCtr="0">
            <a:noAutofit/>
          </a:bodyPr>
          <a:lstStyle/>
          <a:p>
            <a:pPr>
              <a:buSzPts val="900"/>
            </a:pPr>
            <a:r>
              <a:rPr lang="en-GB" sz="675" u="sng">
                <a:solidFill>
                  <a:schemeClr val="dk1"/>
                </a:solidFill>
                <a:latin typeface="Calibri"/>
                <a:ea typeface="Calibri"/>
                <a:cs typeface="Calibri"/>
                <a:sym typeface="Calibri"/>
                <a:hlinkClick r:id="rId7"/>
              </a:rPr>
              <a:t>This Photo</a:t>
            </a:r>
            <a:r>
              <a:rPr lang="en-GB" sz="675">
                <a:solidFill>
                  <a:schemeClr val="dk1"/>
                </a:solidFill>
                <a:latin typeface="Calibri"/>
                <a:ea typeface="Calibri"/>
                <a:cs typeface="Calibri"/>
                <a:sym typeface="Calibri"/>
              </a:rPr>
              <a:t> by Unknown Author is licensed under </a:t>
            </a:r>
            <a:r>
              <a:rPr lang="en-GB" sz="675" u="sng">
                <a:solidFill>
                  <a:schemeClr val="dk1"/>
                </a:solidFill>
                <a:latin typeface="Calibri"/>
                <a:ea typeface="Calibri"/>
                <a:cs typeface="Calibri"/>
                <a:sym typeface="Calibri"/>
                <a:hlinkClick r:id="rId8"/>
              </a:rPr>
              <a:t>CC BY-SA</a:t>
            </a:r>
            <a:endParaRPr sz="675">
              <a:solidFill>
                <a:schemeClr val="dk1"/>
              </a:solidFill>
              <a:latin typeface="Calibri"/>
              <a:ea typeface="Calibri"/>
              <a:cs typeface="Calibri"/>
              <a:sym typeface="Calibri"/>
            </a:endParaRPr>
          </a:p>
        </p:txBody>
      </p:sp>
      <p:sp>
        <p:nvSpPr>
          <p:cNvPr id="149" name="Google Shape;149;p20"/>
          <p:cNvSpPr/>
          <p:nvPr/>
        </p:nvSpPr>
        <p:spPr>
          <a:xfrm>
            <a:off x="4684627" y="3849623"/>
            <a:ext cx="5620898" cy="1907723"/>
          </a:xfrm>
          <a:prstGeom prst="rect">
            <a:avLst/>
          </a:prstGeom>
          <a:solidFill>
            <a:schemeClr val="lt1"/>
          </a:solidFill>
          <a:ln w="381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SzPts val="2000"/>
            </a:pPr>
            <a:r>
              <a:rPr lang="en-GB" sz="1500" b="1" u="sng" dirty="0">
                <a:solidFill>
                  <a:srgbClr val="0070C0"/>
                </a:solidFill>
                <a:latin typeface="Calibri"/>
                <a:ea typeface="Calibri"/>
                <a:cs typeface="Calibri"/>
                <a:sym typeface="Calibri"/>
              </a:rPr>
              <a:t>Nature’s strategy to meet the challenge:</a:t>
            </a:r>
            <a:endParaRPr sz="1050" dirty="0"/>
          </a:p>
          <a:p>
            <a:pPr algn="ctr">
              <a:buSzPts val="2000"/>
            </a:pPr>
            <a:endParaRPr sz="1500" b="1" dirty="0">
              <a:solidFill>
                <a:srgbClr val="0070C0"/>
              </a:solidFill>
              <a:latin typeface="Calibri"/>
              <a:ea typeface="Calibri"/>
              <a:cs typeface="Calibri"/>
              <a:sym typeface="Calibri"/>
            </a:endParaRPr>
          </a:p>
          <a:p>
            <a:pPr algn="ctr">
              <a:buSzPts val="2000"/>
            </a:pPr>
            <a:r>
              <a:rPr lang="en-GB" sz="1500" b="1" dirty="0">
                <a:solidFill>
                  <a:srgbClr val="0070C0"/>
                </a:solidFill>
                <a:latin typeface="Calibri"/>
                <a:ea typeface="Calibri"/>
                <a:cs typeface="Calibri"/>
                <a:sym typeface="Calibri"/>
              </a:rPr>
              <a:t>Slime mould grows in patterns which </a:t>
            </a:r>
            <a:r>
              <a:rPr lang="en-GB" sz="1500" b="1" u="sng" dirty="0">
                <a:solidFill>
                  <a:srgbClr val="0070C0"/>
                </a:solidFill>
                <a:latin typeface="Calibri"/>
                <a:ea typeface="Calibri"/>
                <a:cs typeface="Calibri"/>
                <a:sym typeface="Calibri"/>
              </a:rPr>
              <a:t>efficiently </a:t>
            </a:r>
            <a:r>
              <a:rPr lang="en-GB" sz="1500" b="1" dirty="0">
                <a:solidFill>
                  <a:srgbClr val="0070C0"/>
                </a:solidFill>
                <a:latin typeface="Calibri"/>
                <a:ea typeface="Calibri"/>
                <a:cs typeface="Calibri"/>
                <a:sym typeface="Calibri"/>
              </a:rPr>
              <a:t>find the quickest route to food sources. </a:t>
            </a:r>
            <a:endParaRPr sz="1500" b="1" dirty="0">
              <a:solidFill>
                <a:srgbClr val="0070C0"/>
              </a:solidFill>
              <a:latin typeface="Calibri"/>
              <a:ea typeface="Calibri"/>
              <a:cs typeface="Calibri"/>
              <a:sym typeface="Calibri"/>
            </a:endParaRPr>
          </a:p>
          <a:p>
            <a:pPr algn="ctr">
              <a:buSzPts val="2000"/>
            </a:pPr>
            <a:r>
              <a:rPr lang="en-GB" sz="1500" b="1" dirty="0">
                <a:solidFill>
                  <a:srgbClr val="0070C0"/>
                </a:solidFill>
                <a:latin typeface="Calibri"/>
                <a:ea typeface="Calibri"/>
                <a:cs typeface="Calibri"/>
                <a:sym typeface="Calibri"/>
              </a:rPr>
              <a:t>Using oat seeds to represent </a:t>
            </a:r>
            <a:r>
              <a:rPr lang="en-GB" sz="1500" b="1" dirty="0" err="1">
                <a:solidFill>
                  <a:srgbClr val="0070C0"/>
                </a:solidFill>
                <a:latin typeface="Calibri"/>
                <a:ea typeface="Calibri"/>
                <a:cs typeface="Calibri"/>
                <a:sym typeface="Calibri"/>
              </a:rPr>
              <a:t>neighborhoods</a:t>
            </a:r>
            <a:r>
              <a:rPr lang="en-GB" sz="1500" b="1" dirty="0">
                <a:solidFill>
                  <a:srgbClr val="0070C0"/>
                </a:solidFill>
                <a:latin typeface="Calibri"/>
                <a:ea typeface="Calibri"/>
                <a:cs typeface="Calibri"/>
                <a:sym typeface="Calibri"/>
              </a:rPr>
              <a:t> in Tokyo, scientists observed how over a number of days the slime mould created a network of connecting “nutrient-tunnels” which closely replicated the Tokyo rail system.</a:t>
            </a:r>
            <a:endParaRPr sz="1050" dirty="0"/>
          </a:p>
        </p:txBody>
      </p:sp>
      <p:sp>
        <p:nvSpPr>
          <p:cNvPr id="150" name="Google Shape;150;p20"/>
          <p:cNvSpPr/>
          <p:nvPr/>
        </p:nvSpPr>
        <p:spPr>
          <a:xfrm>
            <a:off x="1706734" y="3849622"/>
            <a:ext cx="2782035" cy="2061449"/>
          </a:xfrm>
          <a:prstGeom prst="rect">
            <a:avLst/>
          </a:prstGeom>
          <a:solidFill>
            <a:schemeClr val="lt1"/>
          </a:solidFill>
          <a:ln w="38100" cap="flat" cmpd="sng">
            <a:solidFill>
              <a:srgbClr val="757070"/>
            </a:solidFill>
            <a:prstDash val="solid"/>
            <a:miter lim="800000"/>
            <a:headEnd type="none" w="sm" len="sm"/>
            <a:tailEnd type="none" w="sm" len="sm"/>
          </a:ln>
        </p:spPr>
        <p:txBody>
          <a:bodyPr spcFirstLastPara="1" wrap="square" lIns="68569" tIns="34275" rIns="68569" bIns="34275" anchor="ctr" anchorCtr="0">
            <a:noAutofit/>
          </a:bodyPr>
          <a:lstStyle/>
          <a:p>
            <a:pPr algn="ctr">
              <a:buSzPts val="2000"/>
            </a:pPr>
            <a:r>
              <a:rPr lang="en-GB" sz="1500" b="1" u="sng" dirty="0">
                <a:solidFill>
                  <a:srgbClr val="757070"/>
                </a:solidFill>
                <a:latin typeface="Calibri"/>
                <a:ea typeface="Calibri"/>
                <a:cs typeface="Calibri"/>
                <a:sym typeface="Calibri"/>
              </a:rPr>
              <a:t>Challenge:</a:t>
            </a:r>
            <a:endParaRPr sz="1050" dirty="0"/>
          </a:p>
          <a:p>
            <a:pPr algn="ctr">
              <a:buSzPts val="2000"/>
            </a:pPr>
            <a:endParaRPr sz="1500" b="1" dirty="0">
              <a:solidFill>
                <a:srgbClr val="757070"/>
              </a:solidFill>
              <a:latin typeface="Calibri"/>
              <a:ea typeface="Calibri"/>
              <a:cs typeface="Calibri"/>
              <a:sym typeface="Calibri"/>
            </a:endParaRPr>
          </a:p>
          <a:p>
            <a:pPr algn="ctr">
              <a:buSzPts val="2000"/>
            </a:pPr>
            <a:r>
              <a:rPr lang="en-GB" sz="1500" b="1" dirty="0">
                <a:solidFill>
                  <a:srgbClr val="757070"/>
                </a:solidFill>
                <a:latin typeface="Calibri"/>
                <a:ea typeface="Calibri"/>
                <a:cs typeface="Calibri"/>
                <a:sym typeface="Calibri"/>
              </a:rPr>
              <a:t>Working out the most </a:t>
            </a:r>
            <a:r>
              <a:rPr lang="en-GB" sz="1500" b="1" u="sng" dirty="0">
                <a:solidFill>
                  <a:srgbClr val="757070"/>
                </a:solidFill>
                <a:latin typeface="Calibri"/>
                <a:ea typeface="Calibri"/>
                <a:cs typeface="Calibri"/>
                <a:sym typeface="Calibri"/>
              </a:rPr>
              <a:t>efficient* </a:t>
            </a:r>
            <a:r>
              <a:rPr lang="en-GB" sz="1500" b="1" dirty="0">
                <a:solidFill>
                  <a:srgbClr val="757070"/>
                </a:solidFill>
                <a:latin typeface="Calibri"/>
                <a:ea typeface="Calibri"/>
                <a:cs typeface="Calibri"/>
                <a:sym typeface="Calibri"/>
              </a:rPr>
              <a:t>way to connect a large number of different points requires huge computing power. What is nature’s elegant solution?</a:t>
            </a:r>
            <a:endParaRPr sz="1500" b="1" dirty="0">
              <a:solidFill>
                <a:srgbClr val="757070"/>
              </a:solidFill>
              <a:latin typeface="Calibri"/>
              <a:ea typeface="Calibri"/>
              <a:cs typeface="Calibri"/>
              <a:sym typeface="Calibri"/>
            </a:endParaRPr>
          </a:p>
          <a:p>
            <a:pPr algn="ctr">
              <a:buSzPts val="2000"/>
            </a:pPr>
            <a:r>
              <a:rPr lang="en-GB" sz="1050" b="1" dirty="0">
                <a:solidFill>
                  <a:srgbClr val="757070"/>
                </a:solidFill>
                <a:latin typeface="Calibri"/>
                <a:ea typeface="Calibri"/>
                <a:cs typeface="Calibri"/>
                <a:sym typeface="Calibri"/>
              </a:rPr>
              <a:t>(*</a:t>
            </a:r>
            <a:r>
              <a:rPr lang="en-GB" sz="1050" dirty="0">
                <a:solidFill>
                  <a:srgbClr val="222222"/>
                </a:solidFill>
                <a:highlight>
                  <a:srgbClr val="FFFFFF"/>
                </a:highlight>
                <a:latin typeface="Calibri"/>
                <a:ea typeface="Calibri"/>
                <a:cs typeface="Calibri"/>
                <a:sym typeface="Calibri"/>
              </a:rPr>
              <a:t>achieving maximum productivity with minimum wasted effort or expense)</a:t>
            </a:r>
            <a:endParaRPr sz="1050" b="1" dirty="0">
              <a:solidFill>
                <a:srgbClr val="757070"/>
              </a:solidFill>
              <a:latin typeface="Calibri"/>
              <a:ea typeface="Calibri"/>
              <a:cs typeface="Calibri"/>
              <a:sym typeface="Calibri"/>
            </a:endParaRPr>
          </a:p>
        </p:txBody>
      </p:sp>
    </p:spTree>
    <p:extLst>
      <p:ext uri="{BB962C8B-B14F-4D97-AF65-F5344CB8AC3E}">
        <p14:creationId xmlns:p14="http://schemas.microsoft.com/office/powerpoint/2010/main" val="2636370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Picture 3">
            <a:extLst>
              <a:ext uri="{FF2B5EF4-FFF2-40B4-BE49-F238E27FC236}">
                <a16:creationId xmlns:a16="http://schemas.microsoft.com/office/drawing/2014/main" id="{5DDBE211-31AD-4CD0-91D4-32AE193DB5A8}"/>
              </a:ext>
            </a:extLst>
          </p:cNvPr>
          <p:cNvPicPr>
            <a:picLocks noChangeAspect="1"/>
          </p:cNvPicPr>
          <p:nvPr/>
        </p:nvPicPr>
        <p:blipFill>
          <a:blip r:embed="rId3"/>
          <a:stretch>
            <a:fillRect/>
          </a:stretch>
        </p:blipFill>
        <p:spPr>
          <a:xfrm>
            <a:off x="2476500" y="209988"/>
            <a:ext cx="7239000" cy="6438025"/>
          </a:xfrm>
          <a:prstGeom prst="rect">
            <a:avLst/>
          </a:prstGeom>
        </p:spPr>
      </p:pic>
    </p:spTree>
    <p:extLst>
      <p:ext uri="{BB962C8B-B14F-4D97-AF65-F5344CB8AC3E}">
        <p14:creationId xmlns:p14="http://schemas.microsoft.com/office/powerpoint/2010/main" val="300177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DBBD-D076-2FE7-69AE-C68E5F7EC62A}"/>
              </a:ext>
            </a:extLst>
          </p:cNvPr>
          <p:cNvSpPr>
            <a:spLocks noGrp="1"/>
          </p:cNvSpPr>
          <p:nvPr>
            <p:ph type="title"/>
          </p:nvPr>
        </p:nvSpPr>
        <p:spPr/>
        <p:txBody>
          <a:bodyPr/>
          <a:lstStyle/>
          <a:p>
            <a:r>
              <a:rPr lang="en-GB" dirty="0"/>
              <a:t>Overview of Sessions</a:t>
            </a:r>
          </a:p>
        </p:txBody>
      </p:sp>
      <p:graphicFrame>
        <p:nvGraphicFramePr>
          <p:cNvPr id="4" name="Table 4">
            <a:extLst>
              <a:ext uri="{FF2B5EF4-FFF2-40B4-BE49-F238E27FC236}">
                <a16:creationId xmlns:a16="http://schemas.microsoft.com/office/drawing/2014/main" id="{A375D8E3-CCDC-71B2-4CFA-63372E3C607A}"/>
              </a:ext>
            </a:extLst>
          </p:cNvPr>
          <p:cNvGraphicFramePr>
            <a:graphicFrameLocks noGrp="1"/>
          </p:cNvGraphicFramePr>
          <p:nvPr>
            <p:ph idx="1"/>
            <p:extLst>
              <p:ext uri="{D42A27DB-BD31-4B8C-83A1-F6EECF244321}">
                <p14:modId xmlns:p14="http://schemas.microsoft.com/office/powerpoint/2010/main" val="1187232592"/>
              </p:ext>
            </p:extLst>
          </p:nvPr>
        </p:nvGraphicFramePr>
        <p:xfrm>
          <a:off x="838200" y="1825625"/>
          <a:ext cx="10515597" cy="4719320"/>
        </p:xfrm>
        <a:graphic>
          <a:graphicData uri="http://schemas.openxmlformats.org/drawingml/2006/table">
            <a:tbl>
              <a:tblPr firstRow="1" bandRow="1">
                <a:tableStyleId>{5C22544A-7EE6-4342-B048-85BDC9FD1C3A}</a:tableStyleId>
              </a:tblPr>
              <a:tblGrid>
                <a:gridCol w="2488324">
                  <a:extLst>
                    <a:ext uri="{9D8B030D-6E8A-4147-A177-3AD203B41FA5}">
                      <a16:colId xmlns:a16="http://schemas.microsoft.com/office/drawing/2014/main" val="1250762546"/>
                    </a:ext>
                  </a:extLst>
                </a:gridCol>
                <a:gridCol w="5202621">
                  <a:extLst>
                    <a:ext uri="{9D8B030D-6E8A-4147-A177-3AD203B41FA5}">
                      <a16:colId xmlns:a16="http://schemas.microsoft.com/office/drawing/2014/main" val="3779536795"/>
                    </a:ext>
                  </a:extLst>
                </a:gridCol>
                <a:gridCol w="2824652">
                  <a:extLst>
                    <a:ext uri="{9D8B030D-6E8A-4147-A177-3AD203B41FA5}">
                      <a16:colId xmlns:a16="http://schemas.microsoft.com/office/drawing/2014/main" val="2189190036"/>
                    </a:ext>
                  </a:extLst>
                </a:gridCol>
              </a:tblGrid>
              <a:tr h="553742">
                <a:tc>
                  <a:txBody>
                    <a:bodyPr/>
                    <a:lstStyle/>
                    <a:p>
                      <a:r>
                        <a:rPr lang="en-GB" dirty="0"/>
                        <a:t>Natural Entrepreneurs Phase</a:t>
                      </a:r>
                    </a:p>
                  </a:txBody>
                  <a:tcPr/>
                </a:tc>
                <a:tc>
                  <a:txBody>
                    <a:bodyPr/>
                    <a:lstStyle/>
                    <a:p>
                      <a:r>
                        <a:rPr lang="en-GB" dirty="0"/>
                        <a:t>Session Title</a:t>
                      </a:r>
                    </a:p>
                  </a:txBody>
                  <a:tcPr/>
                </a:tc>
                <a:tc>
                  <a:txBody>
                    <a:bodyPr/>
                    <a:lstStyle/>
                    <a:p>
                      <a:r>
                        <a:rPr lang="en-GB" dirty="0"/>
                        <a:t>PPT Start Slide Number</a:t>
                      </a:r>
                    </a:p>
                  </a:txBody>
                  <a:tcPr/>
                </a:tc>
                <a:extLst>
                  <a:ext uri="{0D108BD9-81ED-4DB2-BD59-A6C34878D82A}">
                    <a16:rowId xmlns:a16="http://schemas.microsoft.com/office/drawing/2014/main" val="46210473"/>
                  </a:ext>
                </a:extLst>
              </a:tr>
              <a:tr h="370840">
                <a:tc>
                  <a:txBody>
                    <a:bodyPr/>
                    <a:lstStyle/>
                    <a:p>
                      <a:r>
                        <a:rPr lang="en-GB" dirty="0"/>
                        <a:t>Intro (n/a)</a:t>
                      </a: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Session 0: </a:t>
                      </a:r>
                      <a:r>
                        <a:rPr lang="en-GB" dirty="0"/>
                        <a:t>Introduction to Biomimicry</a:t>
                      </a:r>
                    </a:p>
                  </a:txBody>
                  <a:tcPr>
                    <a:solidFill>
                      <a:schemeClr val="accent3">
                        <a:lumMod val="20000"/>
                        <a:lumOff val="80000"/>
                      </a:schemeClr>
                    </a:solidFill>
                  </a:tcPr>
                </a:tc>
                <a:tc>
                  <a:txBody>
                    <a:bodyPr/>
                    <a:lstStyle/>
                    <a:p>
                      <a:r>
                        <a:rPr lang="en-GB" dirty="0"/>
                        <a:t>3</a:t>
                      </a:r>
                    </a:p>
                  </a:txBody>
                  <a:tcPr>
                    <a:solidFill>
                      <a:schemeClr val="accent3">
                        <a:lumMod val="20000"/>
                        <a:lumOff val="80000"/>
                      </a:schemeClr>
                    </a:solidFill>
                  </a:tcPr>
                </a:tc>
                <a:extLst>
                  <a:ext uri="{0D108BD9-81ED-4DB2-BD59-A6C34878D82A}">
                    <a16:rowId xmlns:a16="http://schemas.microsoft.com/office/drawing/2014/main" val="3533646399"/>
                  </a:ext>
                </a:extLst>
              </a:tr>
              <a:tr h="370840">
                <a:tc>
                  <a:txBody>
                    <a:bodyPr/>
                    <a:lstStyle/>
                    <a:p>
                      <a:r>
                        <a:rPr lang="en-GB" dirty="0"/>
                        <a:t>DEFINE</a:t>
                      </a:r>
                    </a:p>
                  </a:txBody>
                  <a:tcPr>
                    <a:solidFill>
                      <a:schemeClr val="accent4">
                        <a:lumMod val="60000"/>
                        <a:lumOff val="40000"/>
                      </a:schemeClr>
                    </a:solidFill>
                  </a:tcPr>
                </a:tc>
                <a:tc>
                  <a:txBody>
                    <a:bodyPr/>
                    <a:lstStyle/>
                    <a:p>
                      <a:r>
                        <a:rPr lang="en-GB" b="1" dirty="0"/>
                        <a:t>Session 1: </a:t>
                      </a:r>
                      <a:r>
                        <a:rPr lang="en-GB" dirty="0"/>
                        <a:t>Visioning the Future</a:t>
                      </a:r>
                    </a:p>
                  </a:txBody>
                  <a:tcPr>
                    <a:solidFill>
                      <a:schemeClr val="accent4">
                        <a:lumMod val="60000"/>
                        <a:lumOff val="40000"/>
                      </a:schemeClr>
                    </a:solidFill>
                  </a:tcPr>
                </a:tc>
                <a:tc>
                  <a:txBody>
                    <a:bodyPr/>
                    <a:lstStyle/>
                    <a:p>
                      <a:r>
                        <a:rPr lang="en-GB" dirty="0"/>
                        <a:t>21</a:t>
                      </a:r>
                    </a:p>
                  </a:txBody>
                  <a:tcPr>
                    <a:solidFill>
                      <a:schemeClr val="accent4">
                        <a:lumMod val="60000"/>
                        <a:lumOff val="40000"/>
                      </a:schemeClr>
                    </a:solidFill>
                  </a:tcPr>
                </a:tc>
                <a:extLst>
                  <a:ext uri="{0D108BD9-81ED-4DB2-BD59-A6C34878D82A}">
                    <a16:rowId xmlns:a16="http://schemas.microsoft.com/office/drawing/2014/main" val="311886737"/>
                  </a:ext>
                </a:extLst>
              </a:tr>
              <a:tr h="370840">
                <a:tc>
                  <a:txBody>
                    <a:bodyPr/>
                    <a:lstStyle/>
                    <a:p>
                      <a:r>
                        <a:rPr lang="en-GB" dirty="0"/>
                        <a:t>DEFINE</a:t>
                      </a:r>
                    </a:p>
                  </a:txBody>
                  <a:tcPr>
                    <a:solidFill>
                      <a:schemeClr val="accent4">
                        <a:lumMod val="60000"/>
                        <a:lumOff val="40000"/>
                      </a:schemeClr>
                    </a:solidFill>
                  </a:tcPr>
                </a:tc>
                <a:tc>
                  <a:txBody>
                    <a:bodyPr/>
                    <a:lstStyle/>
                    <a:p>
                      <a:r>
                        <a:rPr lang="en-GB" b="1" dirty="0"/>
                        <a:t>Session 2: </a:t>
                      </a:r>
                      <a:r>
                        <a:rPr lang="en-GB" dirty="0"/>
                        <a:t>Select a Challenge</a:t>
                      </a:r>
                    </a:p>
                  </a:txBody>
                  <a:tcPr>
                    <a:solidFill>
                      <a:schemeClr val="accent4">
                        <a:lumMod val="60000"/>
                        <a:lumOff val="40000"/>
                      </a:schemeClr>
                    </a:solidFill>
                  </a:tcPr>
                </a:tc>
                <a:tc>
                  <a:txBody>
                    <a:bodyPr/>
                    <a:lstStyle/>
                    <a:p>
                      <a:r>
                        <a:rPr lang="en-US" dirty="0"/>
                        <a:t>2</a:t>
                      </a:r>
                      <a:r>
                        <a:rPr lang="en-GB" dirty="0"/>
                        <a:t>9</a:t>
                      </a:r>
                    </a:p>
                  </a:txBody>
                  <a:tcPr>
                    <a:solidFill>
                      <a:schemeClr val="accent4">
                        <a:lumMod val="60000"/>
                        <a:lumOff val="40000"/>
                      </a:schemeClr>
                    </a:solidFill>
                  </a:tcPr>
                </a:tc>
                <a:extLst>
                  <a:ext uri="{0D108BD9-81ED-4DB2-BD59-A6C34878D82A}">
                    <a16:rowId xmlns:a16="http://schemas.microsoft.com/office/drawing/2014/main" val="772031307"/>
                  </a:ext>
                </a:extLst>
              </a:tr>
              <a:tr h="370840">
                <a:tc>
                  <a:txBody>
                    <a:bodyPr/>
                    <a:lstStyle/>
                    <a:p>
                      <a:r>
                        <a:rPr lang="en-GB" dirty="0"/>
                        <a:t>DEFINE</a:t>
                      </a:r>
                    </a:p>
                  </a:txBody>
                  <a:tcPr>
                    <a:solidFill>
                      <a:schemeClr val="accent4">
                        <a:lumMod val="60000"/>
                        <a:lumOff val="40000"/>
                      </a:schemeClr>
                    </a:solidFill>
                  </a:tcPr>
                </a:tc>
                <a:tc>
                  <a:txBody>
                    <a:bodyPr/>
                    <a:lstStyle/>
                    <a:p>
                      <a:r>
                        <a:rPr lang="en-GB" b="1" dirty="0"/>
                        <a:t>Session 3: </a:t>
                      </a:r>
                      <a:r>
                        <a:rPr lang="en-GB" dirty="0"/>
                        <a:t>Understand your challenge</a:t>
                      </a:r>
                    </a:p>
                  </a:txBody>
                  <a:tcPr>
                    <a:solidFill>
                      <a:schemeClr val="accent4">
                        <a:lumMod val="60000"/>
                        <a:lumOff val="40000"/>
                      </a:schemeClr>
                    </a:solidFill>
                  </a:tcPr>
                </a:tc>
                <a:tc>
                  <a:txBody>
                    <a:bodyPr/>
                    <a:lstStyle/>
                    <a:p>
                      <a:r>
                        <a:rPr lang="en-US" dirty="0"/>
                        <a:t>39</a:t>
                      </a:r>
                      <a:endParaRPr lang="en-GB" dirty="0"/>
                    </a:p>
                  </a:txBody>
                  <a:tcPr>
                    <a:solidFill>
                      <a:schemeClr val="accent4">
                        <a:lumMod val="60000"/>
                        <a:lumOff val="40000"/>
                      </a:schemeClr>
                    </a:solidFill>
                  </a:tcPr>
                </a:tc>
                <a:extLst>
                  <a:ext uri="{0D108BD9-81ED-4DB2-BD59-A6C34878D82A}">
                    <a16:rowId xmlns:a16="http://schemas.microsoft.com/office/drawing/2014/main" val="3218155539"/>
                  </a:ext>
                </a:extLst>
              </a:tr>
              <a:tr h="370840">
                <a:tc>
                  <a:txBody>
                    <a:bodyPr/>
                    <a:lstStyle/>
                    <a:p>
                      <a:r>
                        <a:rPr lang="en-GB" dirty="0"/>
                        <a:t>DEFINE</a:t>
                      </a:r>
                    </a:p>
                  </a:txBody>
                  <a:tcPr>
                    <a:solidFill>
                      <a:schemeClr val="accent4">
                        <a:lumMod val="60000"/>
                        <a:lumOff val="40000"/>
                      </a:schemeClr>
                    </a:solidFill>
                  </a:tcPr>
                </a:tc>
                <a:tc>
                  <a:txBody>
                    <a:bodyPr/>
                    <a:lstStyle/>
                    <a:p>
                      <a:r>
                        <a:rPr lang="en-GB" b="1" dirty="0"/>
                        <a:t>Session 4: </a:t>
                      </a:r>
                      <a:r>
                        <a:rPr lang="en-GB" dirty="0"/>
                        <a:t>Writing a Research Question</a:t>
                      </a:r>
                    </a:p>
                  </a:txBody>
                  <a:tcPr>
                    <a:solidFill>
                      <a:schemeClr val="accent4">
                        <a:lumMod val="60000"/>
                        <a:lumOff val="40000"/>
                      </a:schemeClr>
                    </a:solidFill>
                  </a:tcPr>
                </a:tc>
                <a:tc>
                  <a:txBody>
                    <a:bodyPr/>
                    <a:lstStyle/>
                    <a:p>
                      <a:r>
                        <a:rPr lang="en-US" dirty="0"/>
                        <a:t>46</a:t>
                      </a:r>
                      <a:endParaRPr lang="en-GB" dirty="0"/>
                    </a:p>
                  </a:txBody>
                  <a:tcPr>
                    <a:solidFill>
                      <a:schemeClr val="accent4">
                        <a:lumMod val="60000"/>
                        <a:lumOff val="40000"/>
                      </a:schemeClr>
                    </a:solidFill>
                  </a:tcPr>
                </a:tc>
                <a:extLst>
                  <a:ext uri="{0D108BD9-81ED-4DB2-BD59-A6C34878D82A}">
                    <a16:rowId xmlns:a16="http://schemas.microsoft.com/office/drawing/2014/main" val="3584843298"/>
                  </a:ext>
                </a:extLst>
              </a:tr>
              <a:tr h="370840">
                <a:tc>
                  <a:txBody>
                    <a:bodyPr/>
                    <a:lstStyle/>
                    <a:p>
                      <a:r>
                        <a:rPr lang="en-GB" dirty="0"/>
                        <a:t>DISCOVER</a:t>
                      </a:r>
                    </a:p>
                  </a:txBody>
                  <a:tcPr>
                    <a:solidFill>
                      <a:schemeClr val="accent1">
                        <a:lumMod val="40000"/>
                        <a:lumOff val="60000"/>
                      </a:schemeClr>
                    </a:solidFill>
                  </a:tcPr>
                </a:tc>
                <a:tc>
                  <a:txBody>
                    <a:bodyPr/>
                    <a:lstStyle/>
                    <a:p>
                      <a:r>
                        <a:rPr lang="en-GB" b="1" dirty="0"/>
                        <a:t>Session 5: </a:t>
                      </a:r>
                      <a:r>
                        <a:rPr lang="en-GB" dirty="0"/>
                        <a:t>Exploring Nature for Solutions (pt.1)</a:t>
                      </a:r>
                    </a:p>
                  </a:txBody>
                  <a:tcPr>
                    <a:solidFill>
                      <a:schemeClr val="accent1">
                        <a:lumMod val="40000"/>
                        <a:lumOff val="60000"/>
                      </a:schemeClr>
                    </a:solidFill>
                  </a:tcPr>
                </a:tc>
                <a:tc>
                  <a:txBody>
                    <a:bodyPr/>
                    <a:lstStyle/>
                    <a:p>
                      <a:r>
                        <a:rPr lang="en-US" dirty="0"/>
                        <a:t>60</a:t>
                      </a:r>
                      <a:endParaRPr lang="en-GB" dirty="0"/>
                    </a:p>
                  </a:txBody>
                  <a:tcPr>
                    <a:solidFill>
                      <a:schemeClr val="accent1">
                        <a:lumMod val="40000"/>
                        <a:lumOff val="60000"/>
                      </a:schemeClr>
                    </a:solidFill>
                  </a:tcPr>
                </a:tc>
                <a:extLst>
                  <a:ext uri="{0D108BD9-81ED-4DB2-BD59-A6C34878D82A}">
                    <a16:rowId xmlns:a16="http://schemas.microsoft.com/office/drawing/2014/main" val="2459673055"/>
                  </a:ext>
                </a:extLst>
              </a:tr>
              <a:tr h="370840">
                <a:tc>
                  <a:txBody>
                    <a:bodyPr/>
                    <a:lstStyle/>
                    <a:p>
                      <a:r>
                        <a:rPr lang="en-GB" dirty="0"/>
                        <a:t>DISCOVER</a:t>
                      </a:r>
                    </a:p>
                  </a:txBody>
                  <a:tcPr>
                    <a:solidFill>
                      <a:schemeClr val="accent1">
                        <a:lumMod val="40000"/>
                        <a:lumOff val="60000"/>
                      </a:schemeClr>
                    </a:solidFill>
                  </a:tcPr>
                </a:tc>
                <a:tc>
                  <a:txBody>
                    <a:bodyPr/>
                    <a:lstStyle/>
                    <a:p>
                      <a:r>
                        <a:rPr lang="en-GB" b="1" dirty="0"/>
                        <a:t>Session 6: </a:t>
                      </a:r>
                      <a:r>
                        <a:rPr lang="en-GB" dirty="0"/>
                        <a:t>Exploring Nature for Solutions (pt.2)</a:t>
                      </a:r>
                    </a:p>
                  </a:txBody>
                  <a:tcPr>
                    <a:solidFill>
                      <a:schemeClr val="accent1">
                        <a:lumMod val="40000"/>
                        <a:lumOff val="60000"/>
                      </a:schemeClr>
                    </a:solidFill>
                  </a:tcPr>
                </a:tc>
                <a:tc>
                  <a:txBody>
                    <a:bodyPr/>
                    <a:lstStyle/>
                    <a:p>
                      <a:r>
                        <a:rPr lang="en-US" dirty="0"/>
                        <a:t>67</a:t>
                      </a:r>
                      <a:endParaRPr lang="en-GB" dirty="0"/>
                    </a:p>
                  </a:txBody>
                  <a:tcPr>
                    <a:solidFill>
                      <a:schemeClr val="accent1">
                        <a:lumMod val="40000"/>
                        <a:lumOff val="60000"/>
                      </a:schemeClr>
                    </a:solidFill>
                  </a:tcPr>
                </a:tc>
                <a:extLst>
                  <a:ext uri="{0D108BD9-81ED-4DB2-BD59-A6C34878D82A}">
                    <a16:rowId xmlns:a16="http://schemas.microsoft.com/office/drawing/2014/main" val="114219233"/>
                  </a:ext>
                </a:extLst>
              </a:tr>
              <a:tr h="370840">
                <a:tc>
                  <a:txBody>
                    <a:bodyPr/>
                    <a:lstStyle/>
                    <a:p>
                      <a:r>
                        <a:rPr lang="en-GB" dirty="0"/>
                        <a:t>CREATE</a:t>
                      </a:r>
                    </a:p>
                  </a:txBody>
                  <a:tcPr>
                    <a:solidFill>
                      <a:schemeClr val="accent2">
                        <a:lumMod val="40000"/>
                        <a:lumOff val="60000"/>
                      </a:schemeClr>
                    </a:solidFill>
                  </a:tcPr>
                </a:tc>
                <a:tc>
                  <a:txBody>
                    <a:bodyPr/>
                    <a:lstStyle/>
                    <a:p>
                      <a:r>
                        <a:rPr lang="en-GB" b="1" dirty="0"/>
                        <a:t>Session 7: </a:t>
                      </a:r>
                      <a:r>
                        <a:rPr lang="en-GB" dirty="0"/>
                        <a:t>Create your Design Solution (pt. 1)</a:t>
                      </a:r>
                    </a:p>
                  </a:txBody>
                  <a:tcPr>
                    <a:solidFill>
                      <a:schemeClr val="accent2">
                        <a:lumMod val="40000"/>
                        <a:lumOff val="60000"/>
                      </a:schemeClr>
                    </a:solidFill>
                  </a:tcPr>
                </a:tc>
                <a:tc>
                  <a:txBody>
                    <a:bodyPr/>
                    <a:lstStyle/>
                    <a:p>
                      <a:r>
                        <a:rPr lang="en-US" dirty="0"/>
                        <a:t>96</a:t>
                      </a:r>
                      <a:endParaRPr lang="en-GB" dirty="0"/>
                    </a:p>
                  </a:txBody>
                  <a:tcPr>
                    <a:solidFill>
                      <a:schemeClr val="accent2">
                        <a:lumMod val="40000"/>
                        <a:lumOff val="60000"/>
                      </a:schemeClr>
                    </a:solidFill>
                  </a:tcPr>
                </a:tc>
                <a:extLst>
                  <a:ext uri="{0D108BD9-81ED-4DB2-BD59-A6C34878D82A}">
                    <a16:rowId xmlns:a16="http://schemas.microsoft.com/office/drawing/2014/main" val="1062159341"/>
                  </a:ext>
                </a:extLst>
              </a:tr>
              <a:tr h="370840">
                <a:tc>
                  <a:txBody>
                    <a:bodyPr/>
                    <a:lstStyle/>
                    <a:p>
                      <a:r>
                        <a:rPr lang="en-GB" dirty="0"/>
                        <a:t>CREATE</a:t>
                      </a:r>
                    </a:p>
                  </a:txBody>
                  <a:tcPr>
                    <a:solidFill>
                      <a:schemeClr val="accent2">
                        <a:lumMod val="40000"/>
                        <a:lumOff val="60000"/>
                      </a:schemeClr>
                    </a:solidFill>
                  </a:tcPr>
                </a:tc>
                <a:tc>
                  <a:txBody>
                    <a:bodyPr/>
                    <a:lstStyle/>
                    <a:p>
                      <a:r>
                        <a:rPr lang="en-GB" b="1" dirty="0"/>
                        <a:t>Session 8</a:t>
                      </a:r>
                      <a:r>
                        <a:rPr lang="en-GB" dirty="0"/>
                        <a:t>: Create your Design Solution (pt.2)</a:t>
                      </a:r>
                    </a:p>
                  </a:txBody>
                  <a:tcPr>
                    <a:solidFill>
                      <a:schemeClr val="accent2">
                        <a:lumMod val="40000"/>
                        <a:lumOff val="60000"/>
                      </a:schemeClr>
                    </a:solidFill>
                  </a:tcPr>
                </a:tc>
                <a:tc>
                  <a:txBody>
                    <a:bodyPr/>
                    <a:lstStyle/>
                    <a:p>
                      <a:r>
                        <a:rPr lang="en-US" dirty="0"/>
                        <a:t>99</a:t>
                      </a:r>
                      <a:endParaRPr lang="en-GB" dirty="0"/>
                    </a:p>
                  </a:txBody>
                  <a:tcPr>
                    <a:solidFill>
                      <a:schemeClr val="accent2">
                        <a:lumMod val="40000"/>
                        <a:lumOff val="60000"/>
                      </a:schemeClr>
                    </a:solidFill>
                  </a:tcPr>
                </a:tc>
                <a:extLst>
                  <a:ext uri="{0D108BD9-81ED-4DB2-BD59-A6C34878D82A}">
                    <a16:rowId xmlns:a16="http://schemas.microsoft.com/office/drawing/2014/main" val="2506444133"/>
                  </a:ext>
                </a:extLst>
              </a:tr>
              <a:tr h="370840">
                <a:tc>
                  <a:txBody>
                    <a:bodyPr/>
                    <a:lstStyle/>
                    <a:p>
                      <a:r>
                        <a:rPr lang="en-GB" dirty="0"/>
                        <a:t>CREATE</a:t>
                      </a:r>
                    </a:p>
                  </a:txBody>
                  <a:tcPr>
                    <a:solidFill>
                      <a:schemeClr val="accent2">
                        <a:lumMod val="40000"/>
                        <a:lumOff val="60000"/>
                      </a:schemeClr>
                    </a:solidFill>
                  </a:tcPr>
                </a:tc>
                <a:tc>
                  <a:txBody>
                    <a:bodyPr/>
                    <a:lstStyle/>
                    <a:p>
                      <a:r>
                        <a:rPr lang="en-GB" b="1" dirty="0"/>
                        <a:t>Session 9: </a:t>
                      </a:r>
                      <a:r>
                        <a:rPr lang="en-GB" dirty="0"/>
                        <a:t>Evaluating and Improving</a:t>
                      </a:r>
                    </a:p>
                  </a:txBody>
                  <a:tcPr>
                    <a:solidFill>
                      <a:schemeClr val="accent2">
                        <a:lumMod val="40000"/>
                        <a:lumOff val="60000"/>
                      </a:schemeClr>
                    </a:solidFill>
                  </a:tcPr>
                </a:tc>
                <a:tc>
                  <a:txBody>
                    <a:bodyPr/>
                    <a:lstStyle/>
                    <a:p>
                      <a:r>
                        <a:rPr lang="en-US" dirty="0"/>
                        <a:t>107</a:t>
                      </a:r>
                      <a:endParaRPr lang="en-GB" dirty="0"/>
                    </a:p>
                  </a:txBody>
                  <a:tcPr>
                    <a:solidFill>
                      <a:schemeClr val="accent2">
                        <a:lumMod val="40000"/>
                        <a:lumOff val="60000"/>
                      </a:schemeClr>
                    </a:solidFill>
                  </a:tcPr>
                </a:tc>
                <a:extLst>
                  <a:ext uri="{0D108BD9-81ED-4DB2-BD59-A6C34878D82A}">
                    <a16:rowId xmlns:a16="http://schemas.microsoft.com/office/drawing/2014/main" val="488815660"/>
                  </a:ext>
                </a:extLst>
              </a:tr>
              <a:tr h="370840">
                <a:tc>
                  <a:txBody>
                    <a:bodyPr/>
                    <a:lstStyle/>
                    <a:p>
                      <a:r>
                        <a:rPr lang="en-GB" dirty="0"/>
                        <a:t>COMMUNICATE</a:t>
                      </a:r>
                    </a:p>
                  </a:txBody>
                  <a:tcPr>
                    <a:solidFill>
                      <a:srgbClr val="92D050"/>
                    </a:solidFill>
                  </a:tcPr>
                </a:tc>
                <a:tc>
                  <a:txBody>
                    <a:bodyPr/>
                    <a:lstStyle/>
                    <a:p>
                      <a:r>
                        <a:rPr lang="en-GB" b="1" dirty="0"/>
                        <a:t>Session 10</a:t>
                      </a:r>
                      <a:r>
                        <a:rPr lang="en-GB" dirty="0"/>
                        <a:t>: Communicating</a:t>
                      </a:r>
                    </a:p>
                  </a:txBody>
                  <a:tcPr>
                    <a:solidFill>
                      <a:srgbClr val="92D050"/>
                    </a:solidFill>
                  </a:tcPr>
                </a:tc>
                <a:tc>
                  <a:txBody>
                    <a:bodyPr/>
                    <a:lstStyle/>
                    <a:p>
                      <a:r>
                        <a:rPr lang="en-US" dirty="0"/>
                        <a:t>111</a:t>
                      </a:r>
                      <a:endParaRPr lang="en-GB" dirty="0"/>
                    </a:p>
                  </a:txBody>
                  <a:tcPr>
                    <a:solidFill>
                      <a:srgbClr val="92D050"/>
                    </a:solidFill>
                  </a:tcPr>
                </a:tc>
                <a:extLst>
                  <a:ext uri="{0D108BD9-81ED-4DB2-BD59-A6C34878D82A}">
                    <a16:rowId xmlns:a16="http://schemas.microsoft.com/office/drawing/2014/main" val="3521805781"/>
                  </a:ext>
                </a:extLst>
              </a:tr>
            </a:tbl>
          </a:graphicData>
        </a:graphic>
      </p:graphicFrame>
    </p:spTree>
    <p:extLst>
      <p:ext uri="{BB962C8B-B14F-4D97-AF65-F5344CB8AC3E}">
        <p14:creationId xmlns:p14="http://schemas.microsoft.com/office/powerpoint/2010/main" val="275923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9"/>
          <p:cNvPicPr preferRelativeResize="0"/>
          <p:nvPr/>
        </p:nvPicPr>
        <p:blipFill rotWithShape="1">
          <a:blip r:embed="rId3">
            <a:alphaModFix/>
          </a:blip>
          <a:srcRect/>
          <a:stretch/>
        </p:blipFill>
        <p:spPr>
          <a:xfrm>
            <a:off x="1990724" y="3641770"/>
            <a:ext cx="3104612" cy="2346508"/>
          </a:xfrm>
          <a:prstGeom prst="rect">
            <a:avLst/>
          </a:prstGeom>
          <a:noFill/>
          <a:ln>
            <a:noFill/>
          </a:ln>
        </p:spPr>
      </p:pic>
      <p:pic>
        <p:nvPicPr>
          <p:cNvPr id="136" name="Google Shape;136;p19"/>
          <p:cNvPicPr preferRelativeResize="0"/>
          <p:nvPr/>
        </p:nvPicPr>
        <p:blipFill rotWithShape="1">
          <a:blip r:embed="rId4">
            <a:alphaModFix/>
          </a:blip>
          <a:srcRect/>
          <a:stretch/>
        </p:blipFill>
        <p:spPr>
          <a:xfrm>
            <a:off x="1651601" y="973559"/>
            <a:ext cx="3863623" cy="2581602"/>
          </a:xfrm>
          <a:prstGeom prst="rect">
            <a:avLst/>
          </a:prstGeom>
          <a:noFill/>
          <a:ln>
            <a:noFill/>
          </a:ln>
        </p:spPr>
      </p:pic>
      <p:sp>
        <p:nvSpPr>
          <p:cNvPr id="137" name="Google Shape;137;p19"/>
          <p:cNvSpPr txBox="1"/>
          <p:nvPr/>
        </p:nvSpPr>
        <p:spPr>
          <a:xfrm>
            <a:off x="1593371" y="3555161"/>
            <a:ext cx="2330930" cy="173124"/>
          </a:xfrm>
          <a:prstGeom prst="rect">
            <a:avLst/>
          </a:prstGeom>
          <a:noFill/>
          <a:ln>
            <a:noFill/>
          </a:ln>
        </p:spPr>
        <p:txBody>
          <a:bodyPr spcFirstLastPara="1" wrap="square" lIns="68569" tIns="34275" rIns="68569" bIns="34275" anchor="t" anchorCtr="0">
            <a:noAutofit/>
          </a:bodyPr>
          <a:lstStyle/>
          <a:p>
            <a:pPr>
              <a:buSzPts val="900"/>
            </a:pPr>
            <a:r>
              <a:rPr lang="en-GB" sz="675" u="sng" dirty="0">
                <a:solidFill>
                  <a:schemeClr val="dk1"/>
                </a:solidFill>
                <a:latin typeface="Calibri"/>
                <a:ea typeface="Calibri"/>
                <a:cs typeface="Calibri"/>
                <a:sym typeface="Calibri"/>
                <a:hlinkClick r:id="rId5"/>
              </a:rPr>
              <a:t>This Photo</a:t>
            </a:r>
            <a:r>
              <a:rPr lang="en-GB" sz="675" dirty="0">
                <a:solidFill>
                  <a:schemeClr val="dk1"/>
                </a:solidFill>
                <a:latin typeface="Calibri"/>
                <a:ea typeface="Calibri"/>
                <a:cs typeface="Calibri"/>
                <a:sym typeface="Calibri"/>
              </a:rPr>
              <a:t> by Unknown Author is licensed under </a:t>
            </a:r>
            <a:r>
              <a:rPr lang="en-GB" sz="675" u="sng" dirty="0">
                <a:solidFill>
                  <a:schemeClr val="dk1"/>
                </a:solidFill>
                <a:latin typeface="Calibri"/>
                <a:ea typeface="Calibri"/>
                <a:cs typeface="Calibri"/>
                <a:sym typeface="Calibri"/>
                <a:hlinkClick r:id="rId6"/>
              </a:rPr>
              <a:t>CC BY-SA</a:t>
            </a:r>
            <a:endParaRPr sz="675" dirty="0">
              <a:solidFill>
                <a:schemeClr val="dk1"/>
              </a:solidFill>
              <a:latin typeface="Calibri"/>
              <a:ea typeface="Calibri"/>
              <a:cs typeface="Calibri"/>
              <a:sym typeface="Calibri"/>
            </a:endParaRPr>
          </a:p>
        </p:txBody>
      </p:sp>
      <p:sp>
        <p:nvSpPr>
          <p:cNvPr id="138" name="Google Shape;138;p19"/>
          <p:cNvSpPr txBox="1"/>
          <p:nvPr/>
        </p:nvSpPr>
        <p:spPr>
          <a:xfrm>
            <a:off x="1704983" y="5711317"/>
            <a:ext cx="4095750" cy="173124"/>
          </a:xfrm>
          <a:prstGeom prst="rect">
            <a:avLst/>
          </a:prstGeom>
          <a:noFill/>
          <a:ln>
            <a:noFill/>
          </a:ln>
        </p:spPr>
        <p:txBody>
          <a:bodyPr spcFirstLastPara="1" wrap="square" lIns="68569" tIns="34275" rIns="68569" bIns="34275" anchor="t" anchorCtr="0">
            <a:noAutofit/>
          </a:bodyPr>
          <a:lstStyle/>
          <a:p>
            <a:pPr>
              <a:buSzPts val="900"/>
            </a:pPr>
            <a:r>
              <a:rPr lang="en-GB" sz="675" u="sng">
                <a:solidFill>
                  <a:schemeClr val="dk1"/>
                </a:solidFill>
                <a:latin typeface="Calibri"/>
                <a:ea typeface="Calibri"/>
                <a:cs typeface="Calibri"/>
                <a:sym typeface="Calibri"/>
                <a:hlinkClick r:id="rId7"/>
              </a:rPr>
              <a:t>This Photo</a:t>
            </a:r>
            <a:r>
              <a:rPr lang="en-GB" sz="675">
                <a:solidFill>
                  <a:schemeClr val="dk1"/>
                </a:solidFill>
                <a:latin typeface="Calibri"/>
                <a:ea typeface="Calibri"/>
                <a:cs typeface="Calibri"/>
                <a:sym typeface="Calibri"/>
              </a:rPr>
              <a:t> by Unknown Author is licensed under </a:t>
            </a:r>
            <a:r>
              <a:rPr lang="en-GB" sz="675" u="sng">
                <a:solidFill>
                  <a:schemeClr val="dk1"/>
                </a:solidFill>
                <a:latin typeface="Calibri"/>
                <a:ea typeface="Calibri"/>
                <a:cs typeface="Calibri"/>
                <a:sym typeface="Calibri"/>
                <a:hlinkClick r:id="rId8"/>
              </a:rPr>
              <a:t>CC BY-SA-NC</a:t>
            </a:r>
            <a:endParaRPr sz="675">
              <a:solidFill>
                <a:schemeClr val="dk1"/>
              </a:solidFill>
              <a:latin typeface="Calibri"/>
              <a:ea typeface="Calibri"/>
              <a:cs typeface="Calibri"/>
              <a:sym typeface="Calibri"/>
            </a:endParaRPr>
          </a:p>
        </p:txBody>
      </p:sp>
      <p:sp>
        <p:nvSpPr>
          <p:cNvPr id="139" name="Google Shape;139;p19"/>
          <p:cNvSpPr/>
          <p:nvPr/>
        </p:nvSpPr>
        <p:spPr>
          <a:xfrm>
            <a:off x="5828280" y="2957881"/>
            <a:ext cx="4475254" cy="2689503"/>
          </a:xfrm>
          <a:prstGeom prst="rect">
            <a:avLst/>
          </a:prstGeom>
          <a:solidFill>
            <a:schemeClr val="lt1"/>
          </a:solidFill>
          <a:ln w="381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SzPts val="2000"/>
            </a:pPr>
            <a:r>
              <a:rPr lang="en-GB" sz="1500" b="1" u="sng">
                <a:solidFill>
                  <a:srgbClr val="0070C0"/>
                </a:solidFill>
                <a:latin typeface="Calibri"/>
                <a:ea typeface="Calibri"/>
                <a:cs typeface="Calibri"/>
                <a:sym typeface="Calibri"/>
              </a:rPr>
              <a:t>Nature’s strategy to meet the challenge:</a:t>
            </a:r>
            <a:endParaRPr sz="1050"/>
          </a:p>
          <a:p>
            <a:pPr algn="ctr">
              <a:buSzPts val="2000"/>
            </a:pPr>
            <a:endParaRPr sz="1500" b="1">
              <a:solidFill>
                <a:srgbClr val="0070C0"/>
              </a:solidFill>
              <a:latin typeface="Calibri"/>
              <a:ea typeface="Calibri"/>
              <a:cs typeface="Calibri"/>
              <a:sym typeface="Calibri"/>
            </a:endParaRPr>
          </a:p>
          <a:p>
            <a:pPr algn="ctr">
              <a:buSzPts val="2000"/>
            </a:pPr>
            <a:r>
              <a:rPr lang="en-GB" sz="1500" b="1">
                <a:solidFill>
                  <a:srgbClr val="0070C0"/>
                </a:solidFill>
                <a:latin typeface="Calibri"/>
                <a:ea typeface="Calibri"/>
                <a:cs typeface="Calibri"/>
                <a:sym typeface="Calibri"/>
              </a:rPr>
              <a:t>The Burdock seed has tiny hook-tipped burrs. As an animal brushes past the Burdock, the hooks connect with the animal’s fur and the seed detaches; it is thus carried to a new location where it can grow.</a:t>
            </a:r>
            <a:endParaRPr sz="1050"/>
          </a:p>
          <a:p>
            <a:pPr algn="ctr">
              <a:buSzPts val="2000"/>
            </a:pPr>
            <a:endParaRPr sz="1500" b="1">
              <a:solidFill>
                <a:srgbClr val="0070C0"/>
              </a:solidFill>
              <a:latin typeface="Calibri"/>
              <a:ea typeface="Calibri"/>
              <a:cs typeface="Calibri"/>
              <a:sym typeface="Calibri"/>
            </a:endParaRPr>
          </a:p>
          <a:p>
            <a:pPr algn="ctr">
              <a:buSzPts val="2000"/>
            </a:pPr>
            <a:r>
              <a:rPr lang="en-GB" sz="1500" b="1">
                <a:solidFill>
                  <a:srgbClr val="0070C0"/>
                </a:solidFill>
                <a:latin typeface="Calibri"/>
                <a:ea typeface="Calibri"/>
                <a:cs typeface="Calibri"/>
                <a:sym typeface="Calibri"/>
              </a:rPr>
              <a:t>Observing this inspired the creation of Velcro which is commonly used in clothing, tents and work equipment where two pieces are material need to be regularly sealed and unsealed quickly.</a:t>
            </a:r>
            <a:endParaRPr sz="1050"/>
          </a:p>
        </p:txBody>
      </p:sp>
      <p:sp>
        <p:nvSpPr>
          <p:cNvPr id="140" name="Google Shape;140;p19"/>
          <p:cNvSpPr/>
          <p:nvPr/>
        </p:nvSpPr>
        <p:spPr>
          <a:xfrm>
            <a:off x="5828280" y="1092213"/>
            <a:ext cx="4475254" cy="1463158"/>
          </a:xfrm>
          <a:prstGeom prst="rect">
            <a:avLst/>
          </a:prstGeom>
          <a:solidFill>
            <a:schemeClr val="lt1"/>
          </a:solidFill>
          <a:ln w="38100" cap="flat" cmpd="sng">
            <a:solidFill>
              <a:srgbClr val="757070"/>
            </a:solidFill>
            <a:prstDash val="solid"/>
            <a:miter lim="800000"/>
            <a:headEnd type="none" w="sm" len="sm"/>
            <a:tailEnd type="none" w="sm" len="sm"/>
          </a:ln>
        </p:spPr>
        <p:txBody>
          <a:bodyPr spcFirstLastPara="1" wrap="square" lIns="68569" tIns="34275" rIns="68569" bIns="34275" anchor="ctr" anchorCtr="0">
            <a:noAutofit/>
          </a:bodyPr>
          <a:lstStyle/>
          <a:p>
            <a:pPr algn="ctr">
              <a:buSzPts val="2000"/>
            </a:pPr>
            <a:r>
              <a:rPr lang="en-GB" sz="1500" b="1" u="sng">
                <a:solidFill>
                  <a:srgbClr val="757070"/>
                </a:solidFill>
                <a:latin typeface="Calibri"/>
                <a:ea typeface="Calibri"/>
                <a:cs typeface="Calibri"/>
                <a:sym typeface="Calibri"/>
              </a:rPr>
              <a:t>Challenge:</a:t>
            </a:r>
            <a:endParaRPr sz="1050"/>
          </a:p>
          <a:p>
            <a:pPr algn="ctr">
              <a:buSzPts val="2000"/>
            </a:pPr>
            <a:endParaRPr sz="1500" b="1">
              <a:solidFill>
                <a:srgbClr val="757070"/>
              </a:solidFill>
              <a:latin typeface="Calibri"/>
              <a:ea typeface="Calibri"/>
              <a:cs typeface="Calibri"/>
              <a:sym typeface="Calibri"/>
            </a:endParaRPr>
          </a:p>
          <a:p>
            <a:pPr algn="ctr">
              <a:buSzPts val="2000"/>
            </a:pPr>
            <a:r>
              <a:rPr lang="en-GB" sz="1500" b="1">
                <a:solidFill>
                  <a:srgbClr val="757070"/>
                </a:solidFill>
                <a:latin typeface="Calibri"/>
                <a:ea typeface="Calibri"/>
                <a:cs typeface="Calibri"/>
                <a:sym typeface="Calibri"/>
              </a:rPr>
              <a:t>How could we connect two things quickly and easily, yet in a way that they could also be taken apart just as quickly? How would nature attach things together?</a:t>
            </a:r>
            <a:endParaRPr sz="1500" b="1">
              <a:solidFill>
                <a:srgbClr val="757070"/>
              </a:solidFill>
              <a:latin typeface="Calibri"/>
              <a:ea typeface="Calibri"/>
              <a:cs typeface="Calibri"/>
              <a:sym typeface="Calibri"/>
            </a:endParaRPr>
          </a:p>
        </p:txBody>
      </p:sp>
      <p:pic>
        <p:nvPicPr>
          <p:cNvPr id="8" name="Google Shape;135;p25"/>
          <p:cNvPicPr preferRelativeResize="0"/>
          <p:nvPr/>
        </p:nvPicPr>
        <p:blipFill>
          <a:blip r:embed="rId9">
            <a:alphaModFix/>
          </a:blip>
          <a:stretch>
            <a:fillRect/>
          </a:stretch>
        </p:blipFill>
        <p:spPr>
          <a:xfrm>
            <a:off x="1651599" y="1014776"/>
            <a:ext cx="1376756" cy="1032581"/>
          </a:xfrm>
          <a:prstGeom prst="rect">
            <a:avLst/>
          </a:prstGeom>
          <a:noFill/>
          <a:ln>
            <a:noFill/>
          </a:ln>
        </p:spPr>
      </p:pic>
    </p:spTree>
    <p:extLst>
      <p:ext uri="{BB962C8B-B14F-4D97-AF65-F5344CB8AC3E}">
        <p14:creationId xmlns:p14="http://schemas.microsoft.com/office/powerpoint/2010/main" val="3089162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1</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Visioning the Future</a:t>
            </a:r>
          </a:p>
        </p:txBody>
      </p:sp>
      <p:sp>
        <p:nvSpPr>
          <p:cNvPr id="4" name="TextBox 3">
            <a:extLst>
              <a:ext uri="{FF2B5EF4-FFF2-40B4-BE49-F238E27FC236}">
                <a16:creationId xmlns:a16="http://schemas.microsoft.com/office/drawing/2014/main" id="{C2706BF9-5312-5F61-1149-1B808422755B}"/>
              </a:ext>
            </a:extLst>
          </p:cNvPr>
          <p:cNvSpPr txBox="1"/>
          <p:nvPr/>
        </p:nvSpPr>
        <p:spPr>
          <a:xfrm>
            <a:off x="3422073" y="1138535"/>
            <a:ext cx="5347854" cy="923330"/>
          </a:xfrm>
          <a:prstGeom prst="rect">
            <a:avLst/>
          </a:prstGeom>
          <a:solidFill>
            <a:schemeClr val="accent4">
              <a:lumMod val="60000"/>
              <a:lumOff val="40000"/>
            </a:schemeClr>
          </a:solidFill>
        </p:spPr>
        <p:txBody>
          <a:bodyPr wrap="square" rtlCol="0">
            <a:spAutoFit/>
          </a:bodyPr>
          <a:lstStyle/>
          <a:p>
            <a:pPr algn="ctr"/>
            <a:r>
              <a:rPr lang="en-GB" sz="5400" dirty="0"/>
              <a:t>DEFINE PHASE</a:t>
            </a:r>
          </a:p>
        </p:txBody>
      </p:sp>
    </p:spTree>
    <p:extLst>
      <p:ext uri="{BB962C8B-B14F-4D97-AF65-F5344CB8AC3E}">
        <p14:creationId xmlns:p14="http://schemas.microsoft.com/office/powerpoint/2010/main" val="87461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8CC8E-537B-9625-504C-60A0AA025A4E}"/>
              </a:ext>
            </a:extLst>
          </p:cNvPr>
          <p:cNvSpPr>
            <a:spLocks noGrp="1"/>
          </p:cNvSpPr>
          <p:nvPr>
            <p:ph idx="1"/>
          </p:nvPr>
        </p:nvSpPr>
        <p:spPr/>
        <p:txBody>
          <a:bodyPr/>
          <a:lstStyle/>
          <a:p>
            <a:r>
              <a:rPr lang="en-GB" dirty="0"/>
              <a:t>Get an overview of your biomimicry challenge.</a:t>
            </a:r>
          </a:p>
          <a:p>
            <a:r>
              <a:rPr lang="en-GB" dirty="0"/>
              <a:t>Think about your local area and what might change in the future.</a:t>
            </a:r>
          </a:p>
          <a:p>
            <a:r>
              <a:rPr lang="en-GB" dirty="0"/>
              <a:t>Learn about the SDGs (Sustainable Development Goals).</a:t>
            </a:r>
          </a:p>
          <a:p>
            <a:r>
              <a:rPr lang="en-GB" dirty="0"/>
              <a:t>Form Teams ready to enter onto the </a:t>
            </a:r>
            <a:r>
              <a:rPr lang="en-GB" dirty="0" err="1"/>
              <a:t>NatEnt</a:t>
            </a:r>
            <a:r>
              <a:rPr lang="en-GB" dirty="0"/>
              <a:t> Platform.</a:t>
            </a:r>
          </a:p>
        </p:txBody>
      </p:sp>
      <p:sp>
        <p:nvSpPr>
          <p:cNvPr id="4" name="Title 1">
            <a:extLst>
              <a:ext uri="{FF2B5EF4-FFF2-40B4-BE49-F238E27FC236}">
                <a16:creationId xmlns:a16="http://schemas.microsoft.com/office/drawing/2014/main" id="{8321FD05-5080-7A5A-060E-EB45BEB7040E}"/>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 this session you will…</a:t>
            </a:r>
          </a:p>
        </p:txBody>
      </p:sp>
    </p:spTree>
    <p:extLst>
      <p:ext uri="{BB962C8B-B14F-4D97-AF65-F5344CB8AC3E}">
        <p14:creationId xmlns:p14="http://schemas.microsoft.com/office/powerpoint/2010/main" val="971385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8CC8E-537B-9625-504C-60A0AA025A4E}"/>
              </a:ext>
            </a:extLst>
          </p:cNvPr>
          <p:cNvSpPr>
            <a:spLocks noGrp="1"/>
          </p:cNvSpPr>
          <p:nvPr>
            <p:ph idx="1"/>
          </p:nvPr>
        </p:nvSpPr>
        <p:spPr>
          <a:xfrm>
            <a:off x="838198" y="1225260"/>
            <a:ext cx="10515600" cy="5221721"/>
          </a:xfrm>
        </p:spPr>
        <p:txBody>
          <a:bodyPr>
            <a:normAutofit fontScale="92500" lnSpcReduction="10000"/>
          </a:bodyPr>
          <a:lstStyle/>
          <a:p>
            <a:pPr marL="0" indent="0">
              <a:buNone/>
            </a:pPr>
            <a:r>
              <a:rPr lang="en-GB" sz="2400" b="1" dirty="0">
                <a:solidFill>
                  <a:srgbClr val="FF0000"/>
                </a:solidFill>
              </a:rPr>
              <a:t>So what is your project going to be?</a:t>
            </a:r>
          </a:p>
          <a:p>
            <a:pPr marL="0" indent="0">
              <a:buNone/>
            </a:pPr>
            <a:endParaRPr lang="en-GB" sz="2400" dirty="0"/>
          </a:p>
          <a:p>
            <a:pPr marL="0" indent="0">
              <a:buNone/>
            </a:pPr>
            <a:r>
              <a:rPr lang="en-GB" sz="2400" dirty="0"/>
              <a:t>1. You are going to be working in Teams.</a:t>
            </a:r>
          </a:p>
          <a:p>
            <a:pPr marL="0" indent="0">
              <a:buNone/>
            </a:pPr>
            <a:endParaRPr lang="en-GB" sz="2400" dirty="0"/>
          </a:p>
          <a:p>
            <a:pPr marL="0" indent="0">
              <a:buNone/>
            </a:pPr>
            <a:r>
              <a:rPr lang="en-GB" sz="2400" dirty="0"/>
              <a:t>2. Your Team will…</a:t>
            </a:r>
          </a:p>
          <a:p>
            <a:pPr>
              <a:lnSpc>
                <a:spcPct val="120000"/>
              </a:lnSpc>
            </a:pPr>
            <a:r>
              <a:rPr lang="en-GB" sz="2400" b="1" dirty="0"/>
              <a:t>Select</a:t>
            </a:r>
            <a:r>
              <a:rPr lang="en-GB" sz="2400" dirty="0"/>
              <a:t> a challenge related to the Sustainable Development Goals.</a:t>
            </a:r>
          </a:p>
          <a:p>
            <a:pPr>
              <a:lnSpc>
                <a:spcPct val="120000"/>
              </a:lnSpc>
            </a:pPr>
            <a:r>
              <a:rPr lang="en-GB" sz="2400" b="1" dirty="0"/>
              <a:t>Identify</a:t>
            </a:r>
            <a:r>
              <a:rPr lang="en-GB" sz="2400" dirty="0"/>
              <a:t> the functions and strategies you might need to solve your Challenge.</a:t>
            </a:r>
          </a:p>
          <a:p>
            <a:pPr>
              <a:lnSpc>
                <a:spcPct val="120000"/>
              </a:lnSpc>
            </a:pPr>
            <a:r>
              <a:rPr lang="en-GB" sz="2400" b="1" dirty="0"/>
              <a:t>Research</a:t>
            </a:r>
            <a:r>
              <a:rPr lang="en-GB" sz="2400" dirty="0"/>
              <a:t> nature to find ways that nature already uses to try and solve your Challenge.</a:t>
            </a:r>
          </a:p>
          <a:p>
            <a:pPr>
              <a:lnSpc>
                <a:spcPct val="120000"/>
              </a:lnSpc>
            </a:pPr>
            <a:r>
              <a:rPr lang="en-GB" sz="2400" b="1" dirty="0"/>
              <a:t>Plan</a:t>
            </a:r>
            <a:r>
              <a:rPr lang="en-GB" sz="2400" dirty="0"/>
              <a:t> a solutions for your Challenge.</a:t>
            </a:r>
          </a:p>
          <a:p>
            <a:pPr>
              <a:lnSpc>
                <a:spcPct val="120000"/>
              </a:lnSpc>
            </a:pPr>
            <a:r>
              <a:rPr lang="en-GB" sz="2400" b="1" dirty="0"/>
              <a:t>Evaluate</a:t>
            </a:r>
            <a:r>
              <a:rPr lang="en-GB" sz="2400" dirty="0"/>
              <a:t> your solution and how to improve it.</a:t>
            </a:r>
          </a:p>
          <a:p>
            <a:pPr>
              <a:lnSpc>
                <a:spcPct val="120000"/>
              </a:lnSpc>
            </a:pPr>
            <a:r>
              <a:rPr lang="en-GB" sz="2400" b="1" dirty="0"/>
              <a:t>Sell</a:t>
            </a:r>
            <a:r>
              <a:rPr lang="en-GB" sz="2400" dirty="0"/>
              <a:t> your idea to others.</a:t>
            </a:r>
          </a:p>
        </p:txBody>
      </p:sp>
      <p:sp>
        <p:nvSpPr>
          <p:cNvPr id="4" name="Title 1">
            <a:extLst>
              <a:ext uri="{FF2B5EF4-FFF2-40B4-BE49-F238E27FC236}">
                <a16:creationId xmlns:a16="http://schemas.microsoft.com/office/drawing/2014/main" id="{15C19C5E-C385-C99C-F228-027BD647C3AA}"/>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Biomimicry Challenge</a:t>
            </a:r>
          </a:p>
        </p:txBody>
      </p:sp>
    </p:spTree>
    <p:extLst>
      <p:ext uri="{BB962C8B-B14F-4D97-AF65-F5344CB8AC3E}">
        <p14:creationId xmlns:p14="http://schemas.microsoft.com/office/powerpoint/2010/main" val="2025347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43B9CAA-D92E-D76E-088A-4000971C50EA}"/>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Visioning the Future…</a:t>
            </a:r>
          </a:p>
        </p:txBody>
      </p:sp>
      <p:sp>
        <p:nvSpPr>
          <p:cNvPr id="3" name="Content Placeholder 2">
            <a:extLst>
              <a:ext uri="{FF2B5EF4-FFF2-40B4-BE49-F238E27FC236}">
                <a16:creationId xmlns:a16="http://schemas.microsoft.com/office/drawing/2014/main" id="{5B467CEA-4ADC-5626-E924-B9F88760CEAC}"/>
              </a:ext>
            </a:extLst>
          </p:cNvPr>
          <p:cNvSpPr>
            <a:spLocks noGrp="1"/>
          </p:cNvSpPr>
          <p:nvPr>
            <p:ph idx="1"/>
          </p:nvPr>
        </p:nvSpPr>
        <p:spPr>
          <a:xfrm>
            <a:off x="826654" y="1388923"/>
            <a:ext cx="10515600" cy="4351338"/>
          </a:xfrm>
        </p:spPr>
        <p:txBody>
          <a:bodyPr>
            <a:normAutofit lnSpcReduction="10000"/>
          </a:bodyPr>
          <a:lstStyle/>
          <a:p>
            <a:pPr marL="0" indent="0">
              <a:buNone/>
            </a:pPr>
            <a:r>
              <a:rPr lang="en-GB" dirty="0"/>
              <a:t>In your Team you’re going to be visionaries.</a:t>
            </a:r>
          </a:p>
          <a:p>
            <a:pPr marL="0" indent="0">
              <a:buNone/>
            </a:pPr>
            <a:endParaRPr lang="en-GB" dirty="0"/>
          </a:p>
          <a:p>
            <a:pPr marL="0" indent="0">
              <a:buNone/>
            </a:pPr>
            <a:r>
              <a:rPr lang="en-GB" dirty="0"/>
              <a:t>We’d like you to imagine living in 10 years time, in 2032.</a:t>
            </a:r>
          </a:p>
          <a:p>
            <a:pPr marL="0" indent="0">
              <a:buNone/>
            </a:pPr>
            <a:endParaRPr lang="en-GB" dirty="0"/>
          </a:p>
          <a:p>
            <a:pPr marL="0" indent="0">
              <a:buNone/>
            </a:pPr>
            <a:r>
              <a:rPr lang="en-GB" dirty="0"/>
              <a:t>Use the Visioning Sheet to consider what it might be like in 2032.</a:t>
            </a:r>
          </a:p>
          <a:p>
            <a:pPr lvl="1"/>
            <a:r>
              <a:rPr lang="en-GB" sz="2800" dirty="0"/>
              <a:t>What will have changed?</a:t>
            </a:r>
          </a:p>
          <a:p>
            <a:pPr lvl="1"/>
            <a:r>
              <a:rPr lang="en-GB" sz="2800" dirty="0"/>
              <a:t>What challenges might you and your town be facing?</a:t>
            </a:r>
          </a:p>
          <a:p>
            <a:pPr marL="0" indent="0">
              <a:buNone/>
            </a:pPr>
            <a:endParaRPr lang="en-GB" dirty="0"/>
          </a:p>
          <a:p>
            <a:pPr marL="0" indent="0">
              <a:buNone/>
            </a:pPr>
            <a:r>
              <a:rPr lang="en-GB" dirty="0"/>
              <a:t>Use the prompt questions to help you.</a:t>
            </a:r>
          </a:p>
        </p:txBody>
      </p:sp>
      <p:sp>
        <p:nvSpPr>
          <p:cNvPr id="4" name="Star: 5 Points 3">
            <a:extLst>
              <a:ext uri="{FF2B5EF4-FFF2-40B4-BE49-F238E27FC236}">
                <a16:creationId xmlns:a16="http://schemas.microsoft.com/office/drawing/2014/main" id="{AF20C6CC-BE75-47BC-39DB-272B4413113A}"/>
              </a:ext>
            </a:extLst>
          </p:cNvPr>
          <p:cNvSpPr/>
          <p:nvPr/>
        </p:nvSpPr>
        <p:spPr>
          <a:xfrm>
            <a:off x="9301018" y="203200"/>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 name="TextBox 4">
            <a:extLst>
              <a:ext uri="{FF2B5EF4-FFF2-40B4-BE49-F238E27FC236}">
                <a16:creationId xmlns:a16="http://schemas.microsoft.com/office/drawing/2014/main" id="{13364C9B-3FF9-CEBA-B7A4-9A3CC3D1F437}"/>
              </a:ext>
            </a:extLst>
          </p:cNvPr>
          <p:cNvSpPr txBox="1"/>
          <p:nvPr/>
        </p:nvSpPr>
        <p:spPr>
          <a:xfrm>
            <a:off x="10150764" y="1117739"/>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3131506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9C2C60-D057-8477-8B00-0E525AB5E9E4}"/>
              </a:ext>
            </a:extLst>
          </p:cNvPr>
          <p:cNvSpPr>
            <a:spLocks noGrp="1"/>
          </p:cNvSpPr>
          <p:nvPr>
            <p:ph idx="1"/>
          </p:nvPr>
        </p:nvSpPr>
        <p:spPr>
          <a:xfrm>
            <a:off x="745836" y="2769903"/>
            <a:ext cx="2669526" cy="2644775"/>
          </a:xfrm>
        </p:spPr>
        <p:txBody>
          <a:bodyPr/>
          <a:lstStyle/>
          <a:p>
            <a:pPr marL="0" indent="0">
              <a:buNone/>
            </a:pPr>
            <a:r>
              <a:rPr lang="en-GB" dirty="0"/>
              <a:t>A set of 17 internationally agreed goals to bring about a sustainable future, including:</a:t>
            </a:r>
          </a:p>
        </p:txBody>
      </p:sp>
      <p:pic>
        <p:nvPicPr>
          <p:cNvPr id="5" name="Picture 4">
            <a:extLst>
              <a:ext uri="{FF2B5EF4-FFF2-40B4-BE49-F238E27FC236}">
                <a16:creationId xmlns:a16="http://schemas.microsoft.com/office/drawing/2014/main" id="{8B22A03C-0980-DB57-33B4-F64B4906C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362" y="1825625"/>
            <a:ext cx="8095238" cy="4533333"/>
          </a:xfrm>
          <a:prstGeom prst="rect">
            <a:avLst/>
          </a:prstGeom>
        </p:spPr>
      </p:pic>
      <p:sp>
        <p:nvSpPr>
          <p:cNvPr id="4" name="Title 1">
            <a:extLst>
              <a:ext uri="{FF2B5EF4-FFF2-40B4-BE49-F238E27FC236}">
                <a16:creationId xmlns:a16="http://schemas.microsoft.com/office/drawing/2014/main" id="{E68716A7-EFEA-5F5B-BFB5-291643F88496}"/>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Sustainable Development Goals (SDGs)</a:t>
            </a:r>
          </a:p>
        </p:txBody>
      </p:sp>
    </p:spTree>
    <p:extLst>
      <p:ext uri="{BB962C8B-B14F-4D97-AF65-F5344CB8AC3E}">
        <p14:creationId xmlns:p14="http://schemas.microsoft.com/office/powerpoint/2010/main" val="1001905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UN Sustainable Development Goals - Overview">
            <a:hlinkClick r:id="" action="ppaction://media"/>
            <a:extLst>
              <a:ext uri="{FF2B5EF4-FFF2-40B4-BE49-F238E27FC236}">
                <a16:creationId xmlns:a16="http://schemas.microsoft.com/office/drawing/2014/main" id="{A8C695FD-A2F9-A957-6D7E-2471B38CED98}"/>
              </a:ext>
            </a:extLst>
          </p:cNvPr>
          <p:cNvPicPr>
            <a:picLocks noGrp="1" noRot="1" noChangeAspect="1"/>
          </p:cNvPicPr>
          <p:nvPr>
            <p:ph idx="1"/>
            <a:videoFile r:link="rId1"/>
          </p:nvPr>
        </p:nvPicPr>
        <p:blipFill>
          <a:blip r:embed="rId3"/>
          <a:stretch>
            <a:fillRect/>
          </a:stretch>
        </p:blipFill>
        <p:spPr>
          <a:xfrm>
            <a:off x="193537" y="58678"/>
            <a:ext cx="11812707" cy="6674631"/>
          </a:xfrm>
          <a:prstGeom prst="rect">
            <a:avLst/>
          </a:prstGeom>
        </p:spPr>
      </p:pic>
    </p:spTree>
    <p:extLst>
      <p:ext uri="{BB962C8B-B14F-4D97-AF65-F5344CB8AC3E}">
        <p14:creationId xmlns:p14="http://schemas.microsoft.com/office/powerpoint/2010/main" val="28228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B6B15D-A494-2168-67BA-42BF1FF331E1}"/>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The SDGs and You</a:t>
            </a:r>
          </a:p>
        </p:txBody>
      </p:sp>
      <p:pic>
        <p:nvPicPr>
          <p:cNvPr id="8" name="Picture 7">
            <a:extLst>
              <a:ext uri="{FF2B5EF4-FFF2-40B4-BE49-F238E27FC236}">
                <a16:creationId xmlns:a16="http://schemas.microsoft.com/office/drawing/2014/main" id="{48C81D82-6015-DE5A-8D6C-5B349D2C8623}"/>
              </a:ext>
            </a:extLst>
          </p:cNvPr>
          <p:cNvPicPr>
            <a:picLocks noChangeAspect="1"/>
          </p:cNvPicPr>
          <p:nvPr/>
        </p:nvPicPr>
        <p:blipFill>
          <a:blip r:embed="rId2"/>
          <a:stretch>
            <a:fillRect/>
          </a:stretch>
        </p:blipFill>
        <p:spPr>
          <a:xfrm>
            <a:off x="3703782" y="2042679"/>
            <a:ext cx="6866646" cy="4384390"/>
          </a:xfrm>
          <a:prstGeom prst="rect">
            <a:avLst/>
          </a:prstGeom>
          <a:ln>
            <a:solidFill>
              <a:schemeClr val="accent1"/>
            </a:solidFill>
          </a:ln>
        </p:spPr>
      </p:pic>
      <p:sp>
        <p:nvSpPr>
          <p:cNvPr id="3" name="Content Placeholder 2">
            <a:extLst>
              <a:ext uri="{FF2B5EF4-FFF2-40B4-BE49-F238E27FC236}">
                <a16:creationId xmlns:a16="http://schemas.microsoft.com/office/drawing/2014/main" id="{1DBF3318-6BFE-8316-F568-34F199D60457}"/>
              </a:ext>
            </a:extLst>
          </p:cNvPr>
          <p:cNvSpPr>
            <a:spLocks noGrp="1"/>
          </p:cNvSpPr>
          <p:nvPr>
            <p:ph idx="1"/>
          </p:nvPr>
        </p:nvSpPr>
        <p:spPr>
          <a:xfrm>
            <a:off x="440703" y="1421351"/>
            <a:ext cx="2496127" cy="4351338"/>
          </a:xfrm>
        </p:spPr>
        <p:txBody>
          <a:bodyPr/>
          <a:lstStyle/>
          <a:p>
            <a:pPr marL="0" indent="0">
              <a:buNone/>
            </a:pPr>
            <a:r>
              <a:rPr lang="en-GB" dirty="0"/>
              <a:t>Look back at your Visioning Sheet.</a:t>
            </a:r>
          </a:p>
          <a:p>
            <a:pPr marL="0" indent="0">
              <a:buNone/>
            </a:pPr>
            <a:endParaRPr lang="en-GB" dirty="0"/>
          </a:p>
          <a:p>
            <a:pPr marL="0" indent="0">
              <a:buNone/>
            </a:pPr>
            <a:r>
              <a:rPr lang="en-GB" dirty="0"/>
              <a:t>Which SDGs might be most relevant to address the challenges you have identified?</a:t>
            </a:r>
          </a:p>
        </p:txBody>
      </p:sp>
      <p:sp>
        <p:nvSpPr>
          <p:cNvPr id="4" name="Star: 5 Points 3">
            <a:extLst>
              <a:ext uri="{FF2B5EF4-FFF2-40B4-BE49-F238E27FC236}">
                <a16:creationId xmlns:a16="http://schemas.microsoft.com/office/drawing/2014/main" id="{BF3AA215-7D2B-5724-8813-AB5C872A3B78}"/>
              </a:ext>
            </a:extLst>
          </p:cNvPr>
          <p:cNvSpPr/>
          <p:nvPr/>
        </p:nvSpPr>
        <p:spPr>
          <a:xfrm>
            <a:off x="9301018" y="203200"/>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 name="TextBox 4">
            <a:extLst>
              <a:ext uri="{FF2B5EF4-FFF2-40B4-BE49-F238E27FC236}">
                <a16:creationId xmlns:a16="http://schemas.microsoft.com/office/drawing/2014/main" id="{DD36A423-C59D-963F-8CA7-EC710DA8EC4E}"/>
              </a:ext>
            </a:extLst>
          </p:cNvPr>
          <p:cNvSpPr txBox="1"/>
          <p:nvPr/>
        </p:nvSpPr>
        <p:spPr>
          <a:xfrm>
            <a:off x="10150764" y="1117739"/>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3210903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4C929AC-93B4-9893-376B-0B9408DACC1C}"/>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Create Your Team</a:t>
            </a:r>
          </a:p>
        </p:txBody>
      </p:sp>
      <p:sp>
        <p:nvSpPr>
          <p:cNvPr id="3" name="Content Placeholder 2">
            <a:extLst>
              <a:ext uri="{FF2B5EF4-FFF2-40B4-BE49-F238E27FC236}">
                <a16:creationId xmlns:a16="http://schemas.microsoft.com/office/drawing/2014/main" id="{6E8FBD58-E239-C6F9-3CD9-4AC7D8917BC2}"/>
              </a:ext>
            </a:extLst>
          </p:cNvPr>
          <p:cNvSpPr>
            <a:spLocks noGrp="1"/>
          </p:cNvSpPr>
          <p:nvPr>
            <p:ph idx="1"/>
          </p:nvPr>
        </p:nvSpPr>
        <p:spPr>
          <a:xfrm>
            <a:off x="849746" y="1505452"/>
            <a:ext cx="10515600" cy="4351338"/>
          </a:xfrm>
        </p:spPr>
        <p:txBody>
          <a:bodyPr/>
          <a:lstStyle/>
          <a:p>
            <a:pPr marL="0" indent="0">
              <a:buNone/>
            </a:pPr>
            <a:r>
              <a:rPr lang="en-GB" dirty="0">
                <a:solidFill>
                  <a:srgbClr val="FF0000"/>
                </a:solidFill>
              </a:rPr>
              <a:t>Last task:</a:t>
            </a:r>
          </a:p>
          <a:p>
            <a:pPr marL="0" indent="0">
              <a:buNone/>
            </a:pPr>
            <a:endParaRPr lang="en-GB" dirty="0"/>
          </a:p>
          <a:p>
            <a:pPr marL="0" indent="0">
              <a:buNone/>
            </a:pPr>
            <a:r>
              <a:rPr lang="en-GB" dirty="0"/>
              <a:t>Grab a Team Sheet from the front and complete it.</a:t>
            </a:r>
          </a:p>
          <a:p>
            <a:endParaRPr lang="en-GB" dirty="0"/>
          </a:p>
          <a:p>
            <a:pPr marL="1428750" lvl="2" indent="-514350">
              <a:buFont typeface="+mj-lt"/>
              <a:buAutoNum type="arabicPeriod"/>
            </a:pPr>
            <a:r>
              <a:rPr lang="en-GB" sz="2800" dirty="0"/>
              <a:t>Team Name</a:t>
            </a:r>
          </a:p>
          <a:p>
            <a:pPr marL="1428750" lvl="2" indent="-514350">
              <a:buFont typeface="+mj-lt"/>
              <a:buAutoNum type="arabicPeriod"/>
            </a:pPr>
            <a:r>
              <a:rPr lang="en-GB" sz="2800" dirty="0"/>
              <a:t>Profile (not more than 40 words)</a:t>
            </a:r>
          </a:p>
        </p:txBody>
      </p:sp>
      <p:sp>
        <p:nvSpPr>
          <p:cNvPr id="5" name="Star: 5 Points 4">
            <a:extLst>
              <a:ext uri="{FF2B5EF4-FFF2-40B4-BE49-F238E27FC236}">
                <a16:creationId xmlns:a16="http://schemas.microsoft.com/office/drawing/2014/main" id="{1BB2C73B-DE03-80EB-02AB-F179516696E3}"/>
              </a:ext>
            </a:extLst>
          </p:cNvPr>
          <p:cNvSpPr/>
          <p:nvPr/>
        </p:nvSpPr>
        <p:spPr>
          <a:xfrm>
            <a:off x="9301018" y="203200"/>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A4B783A4-B20F-D778-8C4A-FCC7D5407867}"/>
              </a:ext>
            </a:extLst>
          </p:cNvPr>
          <p:cNvSpPr txBox="1"/>
          <p:nvPr/>
        </p:nvSpPr>
        <p:spPr>
          <a:xfrm>
            <a:off x="10150764" y="1117739"/>
            <a:ext cx="1191490" cy="707886"/>
          </a:xfrm>
          <a:prstGeom prst="rect">
            <a:avLst/>
          </a:prstGeom>
          <a:noFill/>
        </p:spPr>
        <p:txBody>
          <a:bodyPr wrap="square" rtlCol="0">
            <a:spAutoFit/>
          </a:bodyPr>
          <a:lstStyle/>
          <a:p>
            <a:pPr algn="ctr"/>
            <a:r>
              <a:rPr lang="en-GB" sz="2000" b="1" dirty="0"/>
              <a:t>7 minutes</a:t>
            </a:r>
          </a:p>
        </p:txBody>
      </p:sp>
    </p:spTree>
    <p:extLst>
      <p:ext uri="{BB962C8B-B14F-4D97-AF65-F5344CB8AC3E}">
        <p14:creationId xmlns:p14="http://schemas.microsoft.com/office/powerpoint/2010/main" val="3105578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2</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Selecting Your Challenge</a:t>
            </a:r>
          </a:p>
        </p:txBody>
      </p:sp>
      <p:sp>
        <p:nvSpPr>
          <p:cNvPr id="4" name="TextBox 3">
            <a:extLst>
              <a:ext uri="{FF2B5EF4-FFF2-40B4-BE49-F238E27FC236}">
                <a16:creationId xmlns:a16="http://schemas.microsoft.com/office/drawing/2014/main" id="{382865D4-D6F2-7713-2EC9-4DC08E4DBE56}"/>
              </a:ext>
            </a:extLst>
          </p:cNvPr>
          <p:cNvSpPr txBox="1"/>
          <p:nvPr/>
        </p:nvSpPr>
        <p:spPr>
          <a:xfrm>
            <a:off x="3422073" y="1138535"/>
            <a:ext cx="5347854" cy="923330"/>
          </a:xfrm>
          <a:prstGeom prst="rect">
            <a:avLst/>
          </a:prstGeom>
          <a:solidFill>
            <a:schemeClr val="accent4">
              <a:lumMod val="60000"/>
              <a:lumOff val="40000"/>
            </a:schemeClr>
          </a:solidFill>
        </p:spPr>
        <p:txBody>
          <a:bodyPr wrap="square" rtlCol="0">
            <a:spAutoFit/>
          </a:bodyPr>
          <a:lstStyle/>
          <a:p>
            <a:pPr algn="ctr"/>
            <a:r>
              <a:rPr lang="en-GB" sz="5400" dirty="0"/>
              <a:t>DEFINE PHASE</a:t>
            </a:r>
          </a:p>
        </p:txBody>
      </p:sp>
    </p:spTree>
    <p:extLst>
      <p:ext uri="{BB962C8B-B14F-4D97-AF65-F5344CB8AC3E}">
        <p14:creationId xmlns:p14="http://schemas.microsoft.com/office/powerpoint/2010/main" val="336390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Phase 0</a:t>
            </a:r>
          </a:p>
        </p:txBody>
      </p:sp>
      <p:sp>
        <p:nvSpPr>
          <p:cNvPr id="4" name="TextBox 3">
            <a:extLst>
              <a:ext uri="{FF2B5EF4-FFF2-40B4-BE49-F238E27FC236}">
                <a16:creationId xmlns:a16="http://schemas.microsoft.com/office/drawing/2014/main" id="{C2706BF9-5312-5F61-1149-1B808422755B}"/>
              </a:ext>
            </a:extLst>
          </p:cNvPr>
          <p:cNvSpPr txBox="1"/>
          <p:nvPr/>
        </p:nvSpPr>
        <p:spPr>
          <a:xfrm>
            <a:off x="3422073" y="1138535"/>
            <a:ext cx="5347854" cy="1754326"/>
          </a:xfrm>
          <a:prstGeom prst="rect">
            <a:avLst/>
          </a:prstGeom>
          <a:solidFill>
            <a:schemeClr val="accent1">
              <a:lumMod val="20000"/>
              <a:lumOff val="80000"/>
            </a:schemeClr>
          </a:solidFill>
        </p:spPr>
        <p:txBody>
          <a:bodyPr wrap="square" rtlCol="0">
            <a:spAutoFit/>
          </a:bodyPr>
          <a:lstStyle/>
          <a:p>
            <a:pPr algn="ctr"/>
            <a:r>
              <a:rPr lang="en-GB" sz="5400" dirty="0"/>
              <a:t>INTRODUCTION TO BIOMIMICRY</a:t>
            </a:r>
          </a:p>
        </p:txBody>
      </p:sp>
    </p:spTree>
    <p:extLst>
      <p:ext uri="{BB962C8B-B14F-4D97-AF65-F5344CB8AC3E}">
        <p14:creationId xmlns:p14="http://schemas.microsoft.com/office/powerpoint/2010/main" val="3773017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8CC8E-537B-9625-504C-60A0AA025A4E}"/>
              </a:ext>
            </a:extLst>
          </p:cNvPr>
          <p:cNvSpPr>
            <a:spLocks noGrp="1"/>
          </p:cNvSpPr>
          <p:nvPr>
            <p:ph idx="1"/>
          </p:nvPr>
        </p:nvSpPr>
        <p:spPr/>
        <p:txBody>
          <a:bodyPr/>
          <a:lstStyle/>
          <a:p>
            <a:r>
              <a:rPr lang="en-GB" dirty="0"/>
              <a:t>Be introduced to the </a:t>
            </a:r>
            <a:r>
              <a:rPr lang="en-GB" dirty="0" err="1"/>
              <a:t>NatEnt</a:t>
            </a:r>
            <a:r>
              <a:rPr lang="en-GB" dirty="0"/>
              <a:t> Platform.</a:t>
            </a:r>
          </a:p>
          <a:p>
            <a:r>
              <a:rPr lang="en-GB" dirty="0"/>
              <a:t>See what other Teams are up to.</a:t>
            </a:r>
          </a:p>
          <a:p>
            <a:r>
              <a:rPr lang="en-GB" dirty="0"/>
              <a:t>Select a Challenge your Teams wants to work on.</a:t>
            </a:r>
          </a:p>
        </p:txBody>
      </p:sp>
      <p:sp>
        <p:nvSpPr>
          <p:cNvPr id="4" name="Title 1">
            <a:extLst>
              <a:ext uri="{FF2B5EF4-FFF2-40B4-BE49-F238E27FC236}">
                <a16:creationId xmlns:a16="http://schemas.microsoft.com/office/drawing/2014/main" id="{F708759E-C6D4-97E7-7672-5B6FF3B32FAE}"/>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 this session you will…</a:t>
            </a:r>
          </a:p>
        </p:txBody>
      </p:sp>
    </p:spTree>
    <p:extLst>
      <p:ext uri="{BB962C8B-B14F-4D97-AF65-F5344CB8AC3E}">
        <p14:creationId xmlns:p14="http://schemas.microsoft.com/office/powerpoint/2010/main" val="2659965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8F60A6-0D2E-9980-D16E-F0007236153A}"/>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Introducing the </a:t>
            </a:r>
            <a:r>
              <a:rPr lang="en-GB" sz="4300" b="1" dirty="0" err="1"/>
              <a:t>NatEnt</a:t>
            </a:r>
            <a:r>
              <a:rPr lang="en-GB" sz="4300" b="1" dirty="0"/>
              <a:t> Platform</a:t>
            </a:r>
          </a:p>
        </p:txBody>
      </p:sp>
      <p:pic>
        <p:nvPicPr>
          <p:cNvPr id="2" name="Online Media 1" title="Biomimicry Design Process">
            <a:hlinkClick r:id="" action="ppaction://media"/>
            <a:extLst>
              <a:ext uri="{FF2B5EF4-FFF2-40B4-BE49-F238E27FC236}">
                <a16:creationId xmlns:a16="http://schemas.microsoft.com/office/drawing/2014/main" id="{DE5F426A-FE87-5DA2-8573-4C0F63E82C16}"/>
              </a:ext>
            </a:extLst>
          </p:cNvPr>
          <p:cNvPicPr>
            <a:picLocks noRot="1" noChangeAspect="1"/>
          </p:cNvPicPr>
          <p:nvPr>
            <a:videoFile r:link="rId1"/>
          </p:nvPr>
        </p:nvPicPr>
        <p:blipFill>
          <a:blip r:embed="rId3"/>
          <a:stretch>
            <a:fillRect/>
          </a:stretch>
        </p:blipFill>
        <p:spPr>
          <a:xfrm>
            <a:off x="1424039" y="1236611"/>
            <a:ext cx="9499600" cy="5367274"/>
          </a:xfrm>
          <a:prstGeom prst="rect">
            <a:avLst/>
          </a:prstGeom>
        </p:spPr>
      </p:pic>
    </p:spTree>
    <p:extLst>
      <p:ext uri="{BB962C8B-B14F-4D97-AF65-F5344CB8AC3E}">
        <p14:creationId xmlns:p14="http://schemas.microsoft.com/office/powerpoint/2010/main" val="361340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B376157-22AC-4F1C-D95F-57484C77F79B}"/>
              </a:ext>
            </a:extLst>
          </p:cNvPr>
          <p:cNvSpPr txBox="1"/>
          <p:nvPr/>
        </p:nvSpPr>
        <p:spPr>
          <a:xfrm>
            <a:off x="838200" y="2138648"/>
            <a:ext cx="9571182" cy="2677656"/>
          </a:xfrm>
          <a:prstGeom prst="rect">
            <a:avLst/>
          </a:prstGeom>
          <a:noFill/>
        </p:spPr>
        <p:txBody>
          <a:bodyPr wrap="square">
            <a:spAutoFit/>
          </a:bodyPr>
          <a:lstStyle/>
          <a:p>
            <a:r>
              <a:rPr lang="en-US" sz="2400" b="1" dirty="0"/>
              <a:t>Using the </a:t>
            </a:r>
            <a:r>
              <a:rPr lang="en-US" sz="2400" b="1" dirty="0" err="1"/>
              <a:t>NatEnt</a:t>
            </a:r>
            <a:r>
              <a:rPr lang="en-US" sz="2400" b="1" dirty="0"/>
              <a:t> Platform</a:t>
            </a:r>
          </a:p>
          <a:p>
            <a:endParaRPr lang="en-US" dirty="0"/>
          </a:p>
          <a:p>
            <a:r>
              <a:rPr lang="en-US" dirty="0">
                <a:effectLst/>
              </a:rPr>
              <a:t>Here are simple ground rules:</a:t>
            </a:r>
          </a:p>
          <a:p>
            <a:endParaRPr lang="en-US" dirty="0">
              <a:effectLst/>
            </a:endParaRPr>
          </a:p>
          <a:p>
            <a:pPr marL="285750" indent="-285750">
              <a:buFont typeface="Arial" panose="020B0604020202020204" pitchFamily="34" charset="0"/>
              <a:buChar char="•"/>
            </a:pPr>
            <a:r>
              <a:rPr lang="en-US" dirty="0">
                <a:effectLst/>
              </a:rPr>
              <a:t>Be respectful and friendly to others – remember that nature rewards cooperation and so do we.</a:t>
            </a:r>
          </a:p>
          <a:p>
            <a:pPr marL="285750" indent="-285750">
              <a:buFont typeface="Arial" panose="020B0604020202020204" pitchFamily="34" charset="0"/>
              <a:buChar char="•"/>
            </a:pPr>
            <a:r>
              <a:rPr lang="en-US" dirty="0">
                <a:effectLst/>
              </a:rPr>
              <a:t>Don’t use anyone’s full name – respect their privacy and your own.</a:t>
            </a:r>
          </a:p>
          <a:p>
            <a:endParaRPr lang="en-US" dirty="0"/>
          </a:p>
          <a:p>
            <a:endParaRPr lang="en-US" dirty="0">
              <a:effectLst/>
            </a:endParaRPr>
          </a:p>
          <a:p>
            <a:endParaRPr lang="en-GB" dirty="0"/>
          </a:p>
        </p:txBody>
      </p:sp>
      <p:sp>
        <p:nvSpPr>
          <p:cNvPr id="3" name="Title 1">
            <a:extLst>
              <a:ext uri="{FF2B5EF4-FFF2-40B4-BE49-F238E27FC236}">
                <a16:creationId xmlns:a16="http://schemas.microsoft.com/office/drawing/2014/main" id="{B73D9C51-710B-27F5-0C29-5949179DF1A9}"/>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Introducing the </a:t>
            </a:r>
            <a:r>
              <a:rPr lang="en-GB" sz="4300" b="1" dirty="0" err="1"/>
              <a:t>NatEnt</a:t>
            </a:r>
            <a:r>
              <a:rPr lang="en-GB" sz="4300" b="1" dirty="0"/>
              <a:t> Platform</a:t>
            </a:r>
          </a:p>
        </p:txBody>
      </p:sp>
    </p:spTree>
    <p:extLst>
      <p:ext uri="{BB962C8B-B14F-4D97-AF65-F5344CB8AC3E}">
        <p14:creationId xmlns:p14="http://schemas.microsoft.com/office/powerpoint/2010/main" val="3291683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62F71F-05B8-7326-4474-1E010A63A08A}"/>
              </a:ext>
            </a:extLst>
          </p:cNvPr>
          <p:cNvPicPr>
            <a:picLocks noChangeAspect="1"/>
          </p:cNvPicPr>
          <p:nvPr/>
        </p:nvPicPr>
        <p:blipFill>
          <a:blip r:embed="rId2"/>
          <a:stretch>
            <a:fillRect/>
          </a:stretch>
        </p:blipFill>
        <p:spPr>
          <a:xfrm>
            <a:off x="91321" y="705372"/>
            <a:ext cx="11957128" cy="6129537"/>
          </a:xfrm>
          <a:prstGeom prst="rect">
            <a:avLst/>
          </a:prstGeom>
        </p:spPr>
      </p:pic>
      <p:sp>
        <p:nvSpPr>
          <p:cNvPr id="4" name="Title 1">
            <a:extLst>
              <a:ext uri="{FF2B5EF4-FFF2-40B4-BE49-F238E27FC236}">
                <a16:creationId xmlns:a16="http://schemas.microsoft.com/office/drawing/2014/main" id="{46B5C0FC-C27E-E602-27FE-A51D71AD3F3B}"/>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Introducing the </a:t>
            </a:r>
            <a:r>
              <a:rPr lang="en-GB" sz="4300" b="1" dirty="0" err="1"/>
              <a:t>NatEnt</a:t>
            </a:r>
            <a:r>
              <a:rPr lang="en-GB" sz="4300" b="1" dirty="0"/>
              <a:t> Platform</a:t>
            </a:r>
          </a:p>
        </p:txBody>
      </p:sp>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368456" y="2021281"/>
            <a:ext cx="2311400" cy="4351338"/>
          </a:xfrm>
        </p:spPr>
        <p:txBody>
          <a:bodyPr/>
          <a:lstStyle/>
          <a:p>
            <a:pPr marL="0" indent="0">
              <a:buNone/>
            </a:pPr>
            <a:r>
              <a:rPr lang="en-GB" dirty="0"/>
              <a:t>Log in to the Platform.</a:t>
            </a:r>
          </a:p>
          <a:p>
            <a:pPr marL="0" indent="0">
              <a:buNone/>
            </a:pPr>
            <a:endParaRPr lang="en-GB" dirty="0"/>
          </a:p>
          <a:p>
            <a:pPr marL="0" indent="0">
              <a:buNone/>
            </a:pPr>
            <a:r>
              <a:rPr lang="en-GB" dirty="0"/>
              <a:t>Visit Team Page and add the profile you wrote in the last lesson.</a:t>
            </a:r>
          </a:p>
        </p:txBody>
      </p:sp>
      <p:sp>
        <p:nvSpPr>
          <p:cNvPr id="5" name="Star: 5 Points 4">
            <a:extLst>
              <a:ext uri="{FF2B5EF4-FFF2-40B4-BE49-F238E27FC236}">
                <a16:creationId xmlns:a16="http://schemas.microsoft.com/office/drawing/2014/main" id="{B4C8142E-5352-B425-EE3A-FBD2D88DADEA}"/>
              </a:ext>
            </a:extLst>
          </p:cNvPr>
          <p:cNvSpPr/>
          <p:nvPr/>
        </p:nvSpPr>
        <p:spPr>
          <a:xfrm>
            <a:off x="9301018" y="203200"/>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D8BE3FCD-BE02-2C32-12B4-A724A34C583E}"/>
              </a:ext>
            </a:extLst>
          </p:cNvPr>
          <p:cNvSpPr txBox="1"/>
          <p:nvPr/>
        </p:nvSpPr>
        <p:spPr>
          <a:xfrm>
            <a:off x="10150764" y="1117739"/>
            <a:ext cx="1191490" cy="707886"/>
          </a:xfrm>
          <a:prstGeom prst="rect">
            <a:avLst/>
          </a:prstGeom>
          <a:noFill/>
        </p:spPr>
        <p:txBody>
          <a:bodyPr wrap="square" rtlCol="0">
            <a:spAutoFit/>
          </a:bodyPr>
          <a:lstStyle/>
          <a:p>
            <a:pPr algn="ctr"/>
            <a:r>
              <a:rPr lang="en-GB" sz="2000" b="1" dirty="0"/>
              <a:t>5 minutes</a:t>
            </a:r>
          </a:p>
        </p:txBody>
      </p:sp>
      <p:sp>
        <p:nvSpPr>
          <p:cNvPr id="12" name="Oval 11">
            <a:extLst>
              <a:ext uri="{FF2B5EF4-FFF2-40B4-BE49-F238E27FC236}">
                <a16:creationId xmlns:a16="http://schemas.microsoft.com/office/drawing/2014/main" id="{7BB315D0-F445-0E5D-3346-B85B83D4C79F}"/>
              </a:ext>
            </a:extLst>
          </p:cNvPr>
          <p:cNvSpPr/>
          <p:nvPr/>
        </p:nvSpPr>
        <p:spPr>
          <a:xfrm>
            <a:off x="1226128" y="1411318"/>
            <a:ext cx="1062182" cy="37869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B67BA4C-2F44-4BF7-41C7-DC3E6A4776B7}"/>
              </a:ext>
            </a:extLst>
          </p:cNvPr>
          <p:cNvSpPr/>
          <p:nvPr/>
        </p:nvSpPr>
        <p:spPr>
          <a:xfrm>
            <a:off x="3943648" y="6309722"/>
            <a:ext cx="1736715" cy="27580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9817A8A1-1A08-9E77-B05B-DFD3EEEE1F9B}"/>
              </a:ext>
            </a:extLst>
          </p:cNvPr>
          <p:cNvCxnSpPr>
            <a:cxnSpLocks/>
          </p:cNvCxnSpPr>
          <p:nvPr/>
        </p:nvCxnSpPr>
        <p:spPr>
          <a:xfrm flipH="1">
            <a:off x="2837379" y="6456219"/>
            <a:ext cx="962718" cy="230908"/>
          </a:xfrm>
          <a:prstGeom prst="straightConnector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3650E9D-8DC7-B092-2A62-FF07B50EAF98}"/>
              </a:ext>
            </a:extLst>
          </p:cNvPr>
          <p:cNvCxnSpPr>
            <a:cxnSpLocks/>
          </p:cNvCxnSpPr>
          <p:nvPr/>
        </p:nvCxnSpPr>
        <p:spPr>
          <a:xfrm>
            <a:off x="2190391" y="1772979"/>
            <a:ext cx="646988" cy="378690"/>
          </a:xfrm>
          <a:prstGeom prst="straightConnector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01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F5AE5D-9052-14CE-8797-C30C373F769E}"/>
              </a:ext>
            </a:extLst>
          </p:cNvPr>
          <p:cNvPicPr>
            <a:picLocks noChangeAspect="1"/>
          </p:cNvPicPr>
          <p:nvPr/>
        </p:nvPicPr>
        <p:blipFill>
          <a:blip r:embed="rId2"/>
          <a:stretch>
            <a:fillRect/>
          </a:stretch>
        </p:blipFill>
        <p:spPr>
          <a:xfrm>
            <a:off x="2112500" y="1057562"/>
            <a:ext cx="10079499" cy="5661597"/>
          </a:xfrm>
          <a:prstGeom prst="rect">
            <a:avLst/>
          </a:prstGeom>
        </p:spPr>
      </p:pic>
      <p:sp>
        <p:nvSpPr>
          <p:cNvPr id="4" name="Title 1">
            <a:extLst>
              <a:ext uri="{FF2B5EF4-FFF2-40B4-BE49-F238E27FC236}">
                <a16:creationId xmlns:a16="http://schemas.microsoft.com/office/drawing/2014/main" id="{8231C281-A351-9D66-31DC-85314CE06732}"/>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Introducing the </a:t>
            </a:r>
            <a:r>
              <a:rPr lang="en-GB" sz="4300" b="1" dirty="0" err="1"/>
              <a:t>NatEnt</a:t>
            </a:r>
            <a:r>
              <a:rPr lang="en-GB" sz="4300" b="1" dirty="0"/>
              <a:t> Platform</a:t>
            </a:r>
          </a:p>
        </p:txBody>
      </p:sp>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53845" y="1712691"/>
            <a:ext cx="2264064" cy="4351338"/>
          </a:xfrm>
        </p:spPr>
        <p:txBody>
          <a:bodyPr>
            <a:normAutofit fontScale="92500"/>
          </a:bodyPr>
          <a:lstStyle/>
          <a:p>
            <a:pPr marL="0" indent="0">
              <a:buNone/>
            </a:pPr>
            <a:endParaRPr lang="en-GB" dirty="0"/>
          </a:p>
          <a:p>
            <a:pPr marL="0" indent="0">
              <a:buNone/>
            </a:pPr>
            <a:r>
              <a:rPr lang="en-GB" dirty="0"/>
              <a:t>Visit the Model Team and read about the work this Team has done…you will be creating a similar profile for your Team.</a:t>
            </a:r>
          </a:p>
        </p:txBody>
      </p:sp>
      <p:sp>
        <p:nvSpPr>
          <p:cNvPr id="5" name="Star: 5 Points 4">
            <a:extLst>
              <a:ext uri="{FF2B5EF4-FFF2-40B4-BE49-F238E27FC236}">
                <a16:creationId xmlns:a16="http://schemas.microsoft.com/office/drawing/2014/main" id="{B4C8142E-5352-B425-EE3A-FBD2D88DADEA}"/>
              </a:ext>
            </a:extLst>
          </p:cNvPr>
          <p:cNvSpPr/>
          <p:nvPr/>
        </p:nvSpPr>
        <p:spPr>
          <a:xfrm>
            <a:off x="9301018" y="203200"/>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D8BE3FCD-BE02-2C32-12B4-A724A34C583E}"/>
              </a:ext>
            </a:extLst>
          </p:cNvPr>
          <p:cNvSpPr txBox="1"/>
          <p:nvPr/>
        </p:nvSpPr>
        <p:spPr>
          <a:xfrm>
            <a:off x="10150764" y="1117739"/>
            <a:ext cx="1191490" cy="707886"/>
          </a:xfrm>
          <a:prstGeom prst="rect">
            <a:avLst/>
          </a:prstGeom>
          <a:noFill/>
        </p:spPr>
        <p:txBody>
          <a:bodyPr wrap="square" rtlCol="0">
            <a:spAutoFit/>
          </a:bodyPr>
          <a:lstStyle/>
          <a:p>
            <a:pPr algn="ctr"/>
            <a:r>
              <a:rPr lang="en-GB" sz="2000" b="1" dirty="0"/>
              <a:t>7 minutes</a:t>
            </a:r>
          </a:p>
        </p:txBody>
      </p:sp>
      <p:sp>
        <p:nvSpPr>
          <p:cNvPr id="10" name="Oval 9">
            <a:extLst>
              <a:ext uri="{FF2B5EF4-FFF2-40B4-BE49-F238E27FC236}">
                <a16:creationId xmlns:a16="http://schemas.microsoft.com/office/drawing/2014/main" id="{2A20CAE8-3D9A-E775-341D-B7B348BEE410}"/>
              </a:ext>
            </a:extLst>
          </p:cNvPr>
          <p:cNvSpPr/>
          <p:nvPr/>
        </p:nvSpPr>
        <p:spPr>
          <a:xfrm>
            <a:off x="3588327" y="1492465"/>
            <a:ext cx="1062182" cy="43411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277182D-6991-7FE9-B113-00E6B5801BBF}"/>
              </a:ext>
            </a:extLst>
          </p:cNvPr>
          <p:cNvSpPr/>
          <p:nvPr/>
        </p:nvSpPr>
        <p:spPr>
          <a:xfrm>
            <a:off x="5033816" y="4405747"/>
            <a:ext cx="1062182" cy="43411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B2490348-DDAB-19AA-4470-CA345A8BAE78}"/>
              </a:ext>
            </a:extLst>
          </p:cNvPr>
          <p:cNvCxnSpPr>
            <a:cxnSpLocks/>
          </p:cNvCxnSpPr>
          <p:nvPr/>
        </p:nvCxnSpPr>
        <p:spPr>
          <a:xfrm flipH="1">
            <a:off x="4802909" y="4839857"/>
            <a:ext cx="422123" cy="535707"/>
          </a:xfrm>
          <a:prstGeom prst="straightConnector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8DC5D43-D590-456F-00E7-4248E53B87CC}"/>
              </a:ext>
            </a:extLst>
          </p:cNvPr>
          <p:cNvCxnSpPr>
            <a:cxnSpLocks/>
          </p:cNvCxnSpPr>
          <p:nvPr/>
        </p:nvCxnSpPr>
        <p:spPr>
          <a:xfrm flipH="1">
            <a:off x="3548359" y="1951253"/>
            <a:ext cx="404227" cy="538739"/>
          </a:xfrm>
          <a:prstGeom prst="straightConnector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125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90EB71-DA66-50BC-CD89-D924CD6325C9}"/>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Selecting a Challenge</a:t>
            </a:r>
          </a:p>
        </p:txBody>
      </p:sp>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838200" y="1825625"/>
            <a:ext cx="8749145" cy="4351338"/>
          </a:xfrm>
        </p:spPr>
        <p:txBody>
          <a:bodyPr/>
          <a:lstStyle/>
          <a:p>
            <a:pPr marL="0" indent="0">
              <a:buNone/>
            </a:pPr>
            <a:r>
              <a:rPr lang="en-GB" dirty="0"/>
              <a:t>Read through the Challenges and select one that your Team wishes to work on.</a:t>
            </a:r>
          </a:p>
          <a:p>
            <a:pPr marL="0" indent="0">
              <a:buNone/>
            </a:pPr>
            <a:endParaRPr lang="en-GB" dirty="0"/>
          </a:p>
          <a:p>
            <a:pPr marL="514350" indent="-514350">
              <a:buFont typeface="+mj-lt"/>
              <a:buAutoNum type="arabicPeriod"/>
            </a:pPr>
            <a:r>
              <a:rPr lang="en-GB" dirty="0"/>
              <a:t>Click on each SDG icon to reveal different Challenges.</a:t>
            </a:r>
          </a:p>
          <a:p>
            <a:pPr marL="514350" indent="-514350">
              <a:buFont typeface="+mj-lt"/>
              <a:buAutoNum type="arabicPeriod"/>
            </a:pPr>
            <a:r>
              <a:rPr lang="en-GB" dirty="0"/>
              <a:t>Read the Challenges.</a:t>
            </a:r>
          </a:p>
          <a:p>
            <a:pPr marL="514350" indent="-514350">
              <a:buFont typeface="+mj-lt"/>
              <a:buAutoNum type="arabicPeriod"/>
            </a:pPr>
            <a:r>
              <a:rPr lang="en-GB" dirty="0"/>
              <a:t>Decide as a Team which Challenge you wish to address.</a:t>
            </a:r>
          </a:p>
        </p:txBody>
      </p:sp>
      <p:sp>
        <p:nvSpPr>
          <p:cNvPr id="5" name="Star: 5 Points 4">
            <a:extLst>
              <a:ext uri="{FF2B5EF4-FFF2-40B4-BE49-F238E27FC236}">
                <a16:creationId xmlns:a16="http://schemas.microsoft.com/office/drawing/2014/main" id="{272F0B50-9C2A-6164-4F76-DF17237AF97E}"/>
              </a:ext>
            </a:extLst>
          </p:cNvPr>
          <p:cNvSpPr/>
          <p:nvPr/>
        </p:nvSpPr>
        <p:spPr>
          <a:xfrm>
            <a:off x="9301018" y="203200"/>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66A256A5-95B5-062C-14D4-6F8E27D2B805}"/>
              </a:ext>
            </a:extLst>
          </p:cNvPr>
          <p:cNvSpPr txBox="1"/>
          <p:nvPr/>
        </p:nvSpPr>
        <p:spPr>
          <a:xfrm>
            <a:off x="10150764" y="1117739"/>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244753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707905-0D55-A093-1C8E-811D8078EC61}"/>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Select your Topic</a:t>
            </a:r>
          </a:p>
        </p:txBody>
      </p:sp>
      <p:sp>
        <p:nvSpPr>
          <p:cNvPr id="8" name="Arrow: Right 7">
            <a:extLst>
              <a:ext uri="{FF2B5EF4-FFF2-40B4-BE49-F238E27FC236}">
                <a16:creationId xmlns:a16="http://schemas.microsoft.com/office/drawing/2014/main" id="{632EA95F-6F17-863A-D6CF-E4035635A2B6}"/>
              </a:ext>
            </a:extLst>
          </p:cNvPr>
          <p:cNvSpPr/>
          <p:nvPr/>
        </p:nvSpPr>
        <p:spPr>
          <a:xfrm rot="20961469">
            <a:off x="1195258" y="4686490"/>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F514651-D9FD-89E5-099C-E19A4FDFC49F}"/>
              </a:ext>
            </a:extLst>
          </p:cNvPr>
          <p:cNvPicPr>
            <a:picLocks noChangeAspect="1"/>
          </p:cNvPicPr>
          <p:nvPr/>
        </p:nvPicPr>
        <p:blipFill>
          <a:blip r:embed="rId2"/>
          <a:stretch>
            <a:fillRect/>
          </a:stretch>
        </p:blipFill>
        <p:spPr>
          <a:xfrm>
            <a:off x="2204219" y="705372"/>
            <a:ext cx="9029014" cy="6152628"/>
          </a:xfrm>
          <a:prstGeom prst="rect">
            <a:avLst/>
          </a:prstGeom>
        </p:spPr>
      </p:pic>
    </p:spTree>
    <p:extLst>
      <p:ext uri="{BB962C8B-B14F-4D97-AF65-F5344CB8AC3E}">
        <p14:creationId xmlns:p14="http://schemas.microsoft.com/office/powerpoint/2010/main" val="77952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5A92F9-33EE-1399-6E23-684DF3ACC3A5}"/>
              </a:ext>
            </a:extLst>
          </p:cNvPr>
          <p:cNvPicPr>
            <a:picLocks noChangeAspect="1"/>
          </p:cNvPicPr>
          <p:nvPr/>
        </p:nvPicPr>
        <p:blipFill>
          <a:blip r:embed="rId2"/>
          <a:stretch>
            <a:fillRect/>
          </a:stretch>
        </p:blipFill>
        <p:spPr>
          <a:xfrm>
            <a:off x="1159046" y="705372"/>
            <a:ext cx="9274662" cy="6152628"/>
          </a:xfrm>
          <a:prstGeom prst="rect">
            <a:avLst/>
          </a:prstGeom>
        </p:spPr>
      </p:pic>
      <p:sp>
        <p:nvSpPr>
          <p:cNvPr id="4" name="Title 1">
            <a:extLst>
              <a:ext uri="{FF2B5EF4-FFF2-40B4-BE49-F238E27FC236}">
                <a16:creationId xmlns:a16="http://schemas.microsoft.com/office/drawing/2014/main" id="{20707905-0D55-A093-1C8E-811D8078EC61}"/>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Select your Challenge</a:t>
            </a:r>
          </a:p>
        </p:txBody>
      </p:sp>
      <p:sp>
        <p:nvSpPr>
          <p:cNvPr id="8" name="Arrow: Right 7">
            <a:extLst>
              <a:ext uri="{FF2B5EF4-FFF2-40B4-BE49-F238E27FC236}">
                <a16:creationId xmlns:a16="http://schemas.microsoft.com/office/drawing/2014/main" id="{632EA95F-6F17-863A-D6CF-E4035635A2B6}"/>
              </a:ext>
            </a:extLst>
          </p:cNvPr>
          <p:cNvSpPr/>
          <p:nvPr/>
        </p:nvSpPr>
        <p:spPr>
          <a:xfrm rot="20961469">
            <a:off x="203335" y="4717878"/>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8DC10387-7305-4D66-0533-302EB791176C}"/>
              </a:ext>
            </a:extLst>
          </p:cNvPr>
          <p:cNvSpPr/>
          <p:nvPr/>
        </p:nvSpPr>
        <p:spPr>
          <a:xfrm rot="9948981">
            <a:off x="6152850" y="4583383"/>
            <a:ext cx="4333013"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0964F95-800F-932E-51D0-57BAB8728068}"/>
              </a:ext>
            </a:extLst>
          </p:cNvPr>
          <p:cNvSpPr txBox="1"/>
          <p:nvPr/>
        </p:nvSpPr>
        <p:spPr>
          <a:xfrm>
            <a:off x="10472820" y="3336669"/>
            <a:ext cx="1369149" cy="1477328"/>
          </a:xfrm>
          <a:prstGeom prst="rect">
            <a:avLst/>
          </a:prstGeom>
          <a:solidFill>
            <a:schemeClr val="accent2">
              <a:lumMod val="60000"/>
              <a:lumOff val="40000"/>
            </a:schemeClr>
          </a:solidFill>
        </p:spPr>
        <p:txBody>
          <a:bodyPr wrap="square" rtlCol="0">
            <a:spAutoFit/>
          </a:bodyPr>
          <a:lstStyle/>
          <a:p>
            <a:r>
              <a:rPr lang="en-GB" dirty="0"/>
              <a:t>Read Challenges and </a:t>
            </a:r>
          </a:p>
          <a:p>
            <a:r>
              <a:rPr lang="en-GB" dirty="0"/>
              <a:t>then select one</a:t>
            </a:r>
          </a:p>
        </p:txBody>
      </p:sp>
    </p:spTree>
    <p:extLst>
      <p:ext uri="{BB962C8B-B14F-4D97-AF65-F5344CB8AC3E}">
        <p14:creationId xmlns:p14="http://schemas.microsoft.com/office/powerpoint/2010/main" val="2031330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29BC3E-D062-9319-748C-F9213282E304}"/>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Understanding Your Challenge</a:t>
            </a:r>
          </a:p>
        </p:txBody>
      </p:sp>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838200" y="1825625"/>
            <a:ext cx="8749145" cy="4351338"/>
          </a:xfrm>
        </p:spPr>
        <p:txBody>
          <a:bodyPr>
            <a:normAutofit fontScale="92500" lnSpcReduction="10000"/>
          </a:bodyPr>
          <a:lstStyle/>
          <a:p>
            <a:pPr marL="0" indent="0">
              <a:buNone/>
            </a:pPr>
            <a:r>
              <a:rPr lang="en-GB" dirty="0"/>
              <a:t>It’s important to think about the situation in which your Challenge takes place. We call this context. Consider…</a:t>
            </a:r>
          </a:p>
          <a:p>
            <a:pPr marL="0" indent="0">
              <a:buNone/>
            </a:pPr>
            <a:endParaRPr lang="en-GB" dirty="0"/>
          </a:p>
          <a:p>
            <a:pPr>
              <a:buFont typeface="Arial" panose="020B0604020202020204" pitchFamily="34" charset="0"/>
              <a:buChar char="•"/>
            </a:pPr>
            <a:r>
              <a:rPr lang="en-US" dirty="0"/>
              <a:t>Who are you solving this Challenge for?</a:t>
            </a:r>
          </a:p>
          <a:p>
            <a:pPr>
              <a:buFont typeface="Arial" panose="020B0604020202020204" pitchFamily="34" charset="0"/>
              <a:buChar char="•"/>
            </a:pPr>
            <a:r>
              <a:rPr lang="en-US" dirty="0"/>
              <a:t>What will they gain from the solution? Are there any losers?</a:t>
            </a:r>
          </a:p>
          <a:p>
            <a:pPr>
              <a:buFont typeface="Arial" panose="020B0604020202020204" pitchFamily="34" charset="0"/>
              <a:buChar char="•"/>
            </a:pPr>
            <a:r>
              <a:rPr lang="en-US" dirty="0"/>
              <a:t>How might local conditions such as climate, weather, terrain and access affect my Design Solution?</a:t>
            </a:r>
          </a:p>
          <a:p>
            <a:pPr>
              <a:buFont typeface="Arial" panose="020B0604020202020204" pitchFamily="34" charset="0"/>
              <a:buChar char="•"/>
            </a:pPr>
            <a:r>
              <a:rPr lang="en-US" dirty="0"/>
              <a:t>How might the needs of local people affect how I approach this?</a:t>
            </a:r>
          </a:p>
          <a:p>
            <a:pPr>
              <a:buFont typeface="Arial" panose="020B0604020202020204" pitchFamily="34" charset="0"/>
              <a:buChar char="•"/>
            </a:pPr>
            <a:r>
              <a:rPr lang="en-US" dirty="0"/>
              <a:t>How might the solution affect local people, environment, and the economy?</a:t>
            </a:r>
          </a:p>
        </p:txBody>
      </p:sp>
      <p:sp>
        <p:nvSpPr>
          <p:cNvPr id="5" name="Star: 5 Points 4">
            <a:extLst>
              <a:ext uri="{FF2B5EF4-FFF2-40B4-BE49-F238E27FC236}">
                <a16:creationId xmlns:a16="http://schemas.microsoft.com/office/drawing/2014/main" id="{272F0B50-9C2A-6164-4F76-DF17237AF97E}"/>
              </a:ext>
            </a:extLst>
          </p:cNvPr>
          <p:cNvSpPr/>
          <p:nvPr/>
        </p:nvSpPr>
        <p:spPr>
          <a:xfrm>
            <a:off x="9301018" y="203200"/>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66A256A5-95B5-062C-14D4-6F8E27D2B805}"/>
              </a:ext>
            </a:extLst>
          </p:cNvPr>
          <p:cNvSpPr txBox="1"/>
          <p:nvPr/>
        </p:nvSpPr>
        <p:spPr>
          <a:xfrm>
            <a:off x="10150764" y="1117739"/>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2078869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3</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Understanding Your Challenge</a:t>
            </a:r>
          </a:p>
        </p:txBody>
      </p:sp>
      <p:sp>
        <p:nvSpPr>
          <p:cNvPr id="4" name="TextBox 3">
            <a:extLst>
              <a:ext uri="{FF2B5EF4-FFF2-40B4-BE49-F238E27FC236}">
                <a16:creationId xmlns:a16="http://schemas.microsoft.com/office/drawing/2014/main" id="{71B5B45E-C90F-DEEC-453C-0E69DEB248A2}"/>
              </a:ext>
            </a:extLst>
          </p:cNvPr>
          <p:cNvSpPr txBox="1"/>
          <p:nvPr/>
        </p:nvSpPr>
        <p:spPr>
          <a:xfrm>
            <a:off x="3422073" y="1138535"/>
            <a:ext cx="5347854" cy="923330"/>
          </a:xfrm>
          <a:prstGeom prst="rect">
            <a:avLst/>
          </a:prstGeom>
          <a:solidFill>
            <a:schemeClr val="accent4">
              <a:lumMod val="60000"/>
              <a:lumOff val="40000"/>
            </a:schemeClr>
          </a:solidFill>
        </p:spPr>
        <p:txBody>
          <a:bodyPr wrap="square" rtlCol="0">
            <a:spAutoFit/>
          </a:bodyPr>
          <a:lstStyle/>
          <a:p>
            <a:pPr algn="ctr"/>
            <a:r>
              <a:rPr lang="en-GB" sz="5400" dirty="0"/>
              <a:t>DEFINE PHASE</a:t>
            </a:r>
          </a:p>
        </p:txBody>
      </p:sp>
    </p:spTree>
    <p:extLst>
      <p:ext uri="{BB962C8B-B14F-4D97-AF65-F5344CB8AC3E}">
        <p14:creationId xmlns:p14="http://schemas.microsoft.com/office/powerpoint/2010/main" val="2895421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8CC8E-537B-9625-504C-60A0AA025A4E}"/>
              </a:ext>
            </a:extLst>
          </p:cNvPr>
          <p:cNvSpPr>
            <a:spLocks noGrp="1"/>
          </p:cNvSpPr>
          <p:nvPr>
            <p:ph idx="1"/>
          </p:nvPr>
        </p:nvSpPr>
        <p:spPr/>
        <p:txBody>
          <a:bodyPr/>
          <a:lstStyle/>
          <a:p>
            <a:r>
              <a:rPr lang="en-GB" dirty="0"/>
              <a:t>Learn how biomimicry has helped solve human design challenges.</a:t>
            </a:r>
          </a:p>
          <a:p>
            <a:r>
              <a:rPr lang="en-GB" dirty="0">
                <a:effectLst/>
                <a:ea typeface="Calibri" panose="020F0502020204030204" pitchFamily="34" charset="0"/>
                <a:cs typeface="Times New Roman" panose="02020603050405020304" pitchFamily="18" charset="0"/>
              </a:rPr>
              <a:t>Become familiar with key terminology (function, strategy).</a:t>
            </a:r>
          </a:p>
          <a:p>
            <a:r>
              <a:rPr lang="en-GB" dirty="0">
                <a:effectLst/>
                <a:ea typeface="Calibri" panose="020F0502020204030204" pitchFamily="34" charset="0"/>
                <a:cs typeface="Times New Roman" panose="02020603050405020304" pitchFamily="18" charset="0"/>
              </a:rPr>
              <a:t>Practice key skills in biomimicry thinking.</a:t>
            </a: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8321FD05-5080-7A5A-060E-EB45BEB7040E}"/>
              </a:ext>
            </a:extLst>
          </p:cNvPr>
          <p:cNvSpPr txBox="1">
            <a:spLocks/>
          </p:cNvSpPr>
          <p:nvPr/>
        </p:nvSpPr>
        <p:spPr>
          <a:xfrm>
            <a:off x="1" y="-19567"/>
            <a:ext cx="12191999" cy="70788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 this session you will…</a:t>
            </a:r>
          </a:p>
        </p:txBody>
      </p:sp>
    </p:spTree>
    <p:extLst>
      <p:ext uri="{BB962C8B-B14F-4D97-AF65-F5344CB8AC3E}">
        <p14:creationId xmlns:p14="http://schemas.microsoft.com/office/powerpoint/2010/main" val="907038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8CC8E-537B-9625-504C-60A0AA025A4E}"/>
              </a:ext>
            </a:extLst>
          </p:cNvPr>
          <p:cNvSpPr>
            <a:spLocks noGrp="1"/>
          </p:cNvSpPr>
          <p:nvPr>
            <p:ph idx="1"/>
          </p:nvPr>
        </p:nvSpPr>
        <p:spPr/>
        <p:txBody>
          <a:bodyPr/>
          <a:lstStyle/>
          <a:p>
            <a:r>
              <a:rPr lang="en-GB" dirty="0"/>
              <a:t>Explore your Challenge in more detail.</a:t>
            </a:r>
          </a:p>
          <a:p>
            <a:r>
              <a:rPr lang="en-GB" dirty="0"/>
              <a:t>Understand the context surrounding your Challenge.</a:t>
            </a:r>
          </a:p>
          <a:p>
            <a:r>
              <a:rPr lang="en-GB" dirty="0"/>
              <a:t>Consider the needs of people affected by your Challenge.</a:t>
            </a:r>
          </a:p>
          <a:p>
            <a:r>
              <a:rPr lang="en-GB" dirty="0"/>
              <a:t>Enter the Context and Needs into the </a:t>
            </a:r>
            <a:r>
              <a:rPr lang="en-GB" dirty="0" err="1"/>
              <a:t>NatEnt</a:t>
            </a:r>
            <a:r>
              <a:rPr lang="en-GB" dirty="0"/>
              <a:t> Platform.</a:t>
            </a:r>
          </a:p>
        </p:txBody>
      </p:sp>
      <p:sp>
        <p:nvSpPr>
          <p:cNvPr id="4" name="Title 1">
            <a:extLst>
              <a:ext uri="{FF2B5EF4-FFF2-40B4-BE49-F238E27FC236}">
                <a16:creationId xmlns:a16="http://schemas.microsoft.com/office/drawing/2014/main" id="{5D5B1974-FAAA-CE10-E36E-8346A9F9A777}"/>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 this session you will…</a:t>
            </a:r>
          </a:p>
        </p:txBody>
      </p:sp>
    </p:spTree>
    <p:extLst>
      <p:ext uri="{BB962C8B-B14F-4D97-AF65-F5344CB8AC3E}">
        <p14:creationId xmlns:p14="http://schemas.microsoft.com/office/powerpoint/2010/main" val="1432080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2C4365-E6B6-19B7-A4B3-D5B0ADE1ECBB}"/>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Understanding Your Challenge</a:t>
            </a:r>
          </a:p>
        </p:txBody>
      </p:sp>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838200" y="1825625"/>
            <a:ext cx="8749145" cy="4351338"/>
          </a:xfrm>
        </p:spPr>
        <p:txBody>
          <a:bodyPr>
            <a:normAutofit fontScale="92500" lnSpcReduction="10000"/>
          </a:bodyPr>
          <a:lstStyle/>
          <a:p>
            <a:pPr marL="0" indent="0">
              <a:buNone/>
            </a:pPr>
            <a:r>
              <a:rPr lang="en-GB" dirty="0"/>
              <a:t>It’s important to think about the situation in which your Challenge takes place. We call this context. Consider…</a:t>
            </a:r>
          </a:p>
          <a:p>
            <a:pPr marL="0" indent="0">
              <a:buNone/>
            </a:pPr>
            <a:endParaRPr lang="en-GB" dirty="0"/>
          </a:p>
          <a:p>
            <a:pPr>
              <a:buFont typeface="Arial" panose="020B0604020202020204" pitchFamily="34" charset="0"/>
              <a:buChar char="•"/>
            </a:pPr>
            <a:r>
              <a:rPr lang="en-US" dirty="0"/>
              <a:t>Who are you solving this Challenge for?</a:t>
            </a:r>
          </a:p>
          <a:p>
            <a:pPr>
              <a:buFont typeface="Arial" panose="020B0604020202020204" pitchFamily="34" charset="0"/>
              <a:buChar char="•"/>
            </a:pPr>
            <a:r>
              <a:rPr lang="en-US" dirty="0"/>
              <a:t>What will they gain from the solution? Are there any losers?</a:t>
            </a:r>
          </a:p>
          <a:p>
            <a:pPr>
              <a:buFont typeface="Arial" panose="020B0604020202020204" pitchFamily="34" charset="0"/>
              <a:buChar char="•"/>
            </a:pPr>
            <a:r>
              <a:rPr lang="en-US" dirty="0"/>
              <a:t>How might local conditions such as climate, weather, terrain and access affect my Design Solution?</a:t>
            </a:r>
          </a:p>
          <a:p>
            <a:pPr>
              <a:buFont typeface="Arial" panose="020B0604020202020204" pitchFamily="34" charset="0"/>
              <a:buChar char="•"/>
            </a:pPr>
            <a:r>
              <a:rPr lang="en-US" dirty="0"/>
              <a:t>How might the needs of local people affect how I approach this?</a:t>
            </a:r>
          </a:p>
          <a:p>
            <a:pPr>
              <a:buFont typeface="Arial" panose="020B0604020202020204" pitchFamily="34" charset="0"/>
              <a:buChar char="•"/>
            </a:pPr>
            <a:r>
              <a:rPr lang="en-US" dirty="0"/>
              <a:t>How might the solution affect local people, environment, and the economy?</a:t>
            </a:r>
          </a:p>
        </p:txBody>
      </p:sp>
      <p:sp>
        <p:nvSpPr>
          <p:cNvPr id="5" name="Star: 5 Points 4">
            <a:extLst>
              <a:ext uri="{FF2B5EF4-FFF2-40B4-BE49-F238E27FC236}">
                <a16:creationId xmlns:a16="http://schemas.microsoft.com/office/drawing/2014/main" id="{272F0B50-9C2A-6164-4F76-DF17237AF97E}"/>
              </a:ext>
            </a:extLst>
          </p:cNvPr>
          <p:cNvSpPr/>
          <p:nvPr/>
        </p:nvSpPr>
        <p:spPr>
          <a:xfrm>
            <a:off x="9301018" y="203200"/>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66A256A5-95B5-062C-14D4-6F8E27D2B805}"/>
              </a:ext>
            </a:extLst>
          </p:cNvPr>
          <p:cNvSpPr txBox="1"/>
          <p:nvPr/>
        </p:nvSpPr>
        <p:spPr>
          <a:xfrm>
            <a:off x="10150764" y="1117739"/>
            <a:ext cx="1191490" cy="707886"/>
          </a:xfrm>
          <a:prstGeom prst="rect">
            <a:avLst/>
          </a:prstGeom>
          <a:noFill/>
        </p:spPr>
        <p:txBody>
          <a:bodyPr wrap="square" rtlCol="0">
            <a:spAutoFit/>
          </a:bodyPr>
          <a:lstStyle/>
          <a:p>
            <a:pPr algn="ctr"/>
            <a:r>
              <a:rPr lang="en-GB" sz="2000" b="1" dirty="0"/>
              <a:t>20 minutes</a:t>
            </a:r>
          </a:p>
        </p:txBody>
      </p:sp>
    </p:spTree>
    <p:extLst>
      <p:ext uri="{BB962C8B-B14F-4D97-AF65-F5344CB8AC3E}">
        <p14:creationId xmlns:p14="http://schemas.microsoft.com/office/powerpoint/2010/main" val="3546430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BFB0E2-74A8-1B67-8BDC-C36742730E5F}"/>
              </a:ext>
            </a:extLst>
          </p:cNvPr>
          <p:cNvSpPr>
            <a:spLocks noGrp="1"/>
          </p:cNvSpPr>
          <p:nvPr>
            <p:ph idx="1"/>
          </p:nvPr>
        </p:nvSpPr>
        <p:spPr/>
        <p:txBody>
          <a:bodyPr>
            <a:normAutofit fontScale="85000" lnSpcReduction="20000"/>
          </a:bodyPr>
          <a:lstStyle/>
          <a:p>
            <a:pPr marL="0" indent="0">
              <a:buNone/>
            </a:pPr>
            <a:r>
              <a:rPr lang="en-US" b="1" dirty="0">
                <a:effectLst/>
              </a:rPr>
              <a:t>EXAMPLE: </a:t>
            </a:r>
            <a:r>
              <a:rPr lang="en-US" dirty="0">
                <a:effectLst/>
              </a:rPr>
              <a:t>You are working on SDG 2 Zero Hunger, with the associated Challenge question of: “What if we grew all of our food in our towns and cities?”</a:t>
            </a:r>
            <a:br>
              <a:rPr lang="en-US" dirty="0">
                <a:effectLst/>
              </a:rPr>
            </a:br>
            <a:r>
              <a:rPr lang="en-US" dirty="0">
                <a:effectLst/>
              </a:rPr>
              <a:t>Thinking about the Context, a response might look something like this:</a:t>
            </a:r>
            <a:br>
              <a:rPr lang="en-US" dirty="0">
                <a:effectLst/>
              </a:rPr>
            </a:br>
            <a:br>
              <a:rPr lang="en-US" dirty="0">
                <a:effectLst/>
              </a:rPr>
            </a:br>
            <a:r>
              <a:rPr lang="en-US" i="1" dirty="0">
                <a:effectLst/>
              </a:rPr>
              <a:t>Based in the South West of the UK, a significant limiting factor for being able to grow food all year round is the climate, so lots of food will have to be grown in protected and heated areas. Also, land is limited, and the majority of food will have to be plant based in 2030 with meat consumption dramatically reduced. When thinking about the limits of what is possible, there will be some food items which would require more resources to grow, so importing them may still be necessary, while focusing on what grows best in the local region. </a:t>
            </a:r>
            <a:br>
              <a:rPr lang="en-US" dirty="0">
                <a:effectLst/>
              </a:rPr>
            </a:br>
            <a:br>
              <a:rPr lang="en-US" dirty="0">
                <a:effectLst/>
              </a:rPr>
            </a:br>
            <a:r>
              <a:rPr lang="en-US" i="1" dirty="0">
                <a:effectLst/>
              </a:rPr>
              <a:t>Impacts on the local area may include a change in the economy with more people working to grow food, and a significant change in the landscape with more arable rather than pasture land. Care will need to be taken not to let increased agricultural activity pollute local watercourses.</a:t>
            </a:r>
            <a:endParaRPr lang="en-US" dirty="0">
              <a:effectLst/>
            </a:endParaRPr>
          </a:p>
          <a:p>
            <a:pPr marL="0" indent="0">
              <a:buNone/>
            </a:pPr>
            <a:endParaRPr lang="en-GB" dirty="0"/>
          </a:p>
        </p:txBody>
      </p:sp>
      <p:sp>
        <p:nvSpPr>
          <p:cNvPr id="3" name="Title 1">
            <a:extLst>
              <a:ext uri="{FF2B5EF4-FFF2-40B4-BE49-F238E27FC236}">
                <a16:creationId xmlns:a16="http://schemas.microsoft.com/office/drawing/2014/main" id="{2CBFDC2F-AE57-5B87-8A9C-7649F80FC3FB}"/>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Understanding Your Challenge</a:t>
            </a:r>
          </a:p>
        </p:txBody>
      </p:sp>
    </p:spTree>
    <p:extLst>
      <p:ext uri="{BB962C8B-B14F-4D97-AF65-F5344CB8AC3E}">
        <p14:creationId xmlns:p14="http://schemas.microsoft.com/office/powerpoint/2010/main" val="1247438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FDC2F-AE57-5B87-8A9C-7649F80FC3FB}"/>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Understanding Your Challenge</a:t>
            </a:r>
          </a:p>
        </p:txBody>
      </p:sp>
      <p:pic>
        <p:nvPicPr>
          <p:cNvPr id="5" name="Content Placeholder 4" descr="Text&#10;&#10;Description automatically generated with low confidence">
            <a:extLst>
              <a:ext uri="{FF2B5EF4-FFF2-40B4-BE49-F238E27FC236}">
                <a16:creationId xmlns:a16="http://schemas.microsoft.com/office/drawing/2014/main" id="{305D2EF4-4A54-DB3A-6516-A9876FE0F8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716" r="23996"/>
          <a:stretch/>
        </p:blipFill>
        <p:spPr>
          <a:xfrm>
            <a:off x="1619825" y="635829"/>
            <a:ext cx="8952345" cy="5922382"/>
          </a:xfrm>
        </p:spPr>
      </p:pic>
    </p:spTree>
    <p:extLst>
      <p:ext uri="{BB962C8B-B14F-4D97-AF65-F5344CB8AC3E}">
        <p14:creationId xmlns:p14="http://schemas.microsoft.com/office/powerpoint/2010/main" val="1294386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022E20-F7E7-2C2E-62E6-526085C0A3E4}"/>
              </a:ext>
            </a:extLst>
          </p:cNvPr>
          <p:cNvSpPr>
            <a:spLocks noGrp="1"/>
          </p:cNvSpPr>
          <p:nvPr>
            <p:ph idx="1"/>
          </p:nvPr>
        </p:nvSpPr>
        <p:spPr/>
        <p:txBody>
          <a:bodyPr/>
          <a:lstStyle/>
          <a:p>
            <a:pPr marL="0" indent="0">
              <a:buNone/>
            </a:pPr>
            <a:r>
              <a:rPr lang="en-GB" dirty="0"/>
              <a:t>Use the Context &amp; Needs worksheet to record your thinking.</a:t>
            </a:r>
          </a:p>
          <a:p>
            <a:pPr marL="0" indent="0">
              <a:buNone/>
            </a:pPr>
            <a:endParaRPr lang="en-GB" dirty="0"/>
          </a:p>
          <a:p>
            <a:pPr marL="0" indent="0">
              <a:buNone/>
            </a:pPr>
            <a:r>
              <a:rPr lang="en-GB" dirty="0"/>
              <a:t>When you have finished, enter your data onto the </a:t>
            </a:r>
            <a:r>
              <a:rPr lang="en-GB" dirty="0" err="1"/>
              <a:t>NatEnt</a:t>
            </a:r>
            <a:r>
              <a:rPr lang="en-GB" dirty="0"/>
              <a:t> Platform where other Teams can see and comment on it. Not just in the class, but other schools from across Europe.</a:t>
            </a:r>
          </a:p>
          <a:p>
            <a:pPr marL="0" indent="0">
              <a:buNone/>
            </a:pPr>
            <a:endParaRPr lang="en-GB" dirty="0"/>
          </a:p>
          <a:p>
            <a:pPr marL="0" indent="0">
              <a:buNone/>
            </a:pPr>
            <a:r>
              <a:rPr lang="en-GB" dirty="0"/>
              <a:t>You are able to read and comment on other Teams projects, as well as earn Team points.</a:t>
            </a:r>
          </a:p>
        </p:txBody>
      </p:sp>
      <p:sp>
        <p:nvSpPr>
          <p:cNvPr id="4" name="Title 1">
            <a:extLst>
              <a:ext uri="{FF2B5EF4-FFF2-40B4-BE49-F238E27FC236}">
                <a16:creationId xmlns:a16="http://schemas.microsoft.com/office/drawing/2014/main" id="{20707905-0D55-A093-1C8E-811D8078EC61}"/>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IMPORTANT: What you write matters!</a:t>
            </a:r>
          </a:p>
        </p:txBody>
      </p:sp>
    </p:spTree>
    <p:extLst>
      <p:ext uri="{BB962C8B-B14F-4D97-AF65-F5344CB8AC3E}">
        <p14:creationId xmlns:p14="http://schemas.microsoft.com/office/powerpoint/2010/main" val="1881126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707905-0D55-A093-1C8E-811D8078EC61}"/>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Share your context</a:t>
            </a:r>
          </a:p>
        </p:txBody>
      </p:sp>
      <p:sp>
        <p:nvSpPr>
          <p:cNvPr id="8" name="Arrow: Right 7">
            <a:extLst>
              <a:ext uri="{FF2B5EF4-FFF2-40B4-BE49-F238E27FC236}">
                <a16:creationId xmlns:a16="http://schemas.microsoft.com/office/drawing/2014/main" id="{632EA95F-6F17-863A-D6CF-E4035635A2B6}"/>
              </a:ext>
            </a:extLst>
          </p:cNvPr>
          <p:cNvSpPr/>
          <p:nvPr/>
        </p:nvSpPr>
        <p:spPr>
          <a:xfrm rot="20961469">
            <a:off x="1174066" y="5231435"/>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DFDE78B-5F3C-12BE-53C5-A28F6D576CC9}"/>
              </a:ext>
            </a:extLst>
          </p:cNvPr>
          <p:cNvPicPr>
            <a:picLocks noChangeAspect="1"/>
          </p:cNvPicPr>
          <p:nvPr/>
        </p:nvPicPr>
        <p:blipFill>
          <a:blip r:embed="rId2"/>
          <a:stretch>
            <a:fillRect/>
          </a:stretch>
        </p:blipFill>
        <p:spPr>
          <a:xfrm>
            <a:off x="2090665" y="705372"/>
            <a:ext cx="9047982" cy="6152628"/>
          </a:xfrm>
          <a:prstGeom prst="rect">
            <a:avLst/>
          </a:prstGeom>
        </p:spPr>
      </p:pic>
    </p:spTree>
    <p:extLst>
      <p:ext uri="{BB962C8B-B14F-4D97-AF65-F5344CB8AC3E}">
        <p14:creationId xmlns:p14="http://schemas.microsoft.com/office/powerpoint/2010/main" val="3763426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4</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Writing Research Questions</a:t>
            </a:r>
          </a:p>
        </p:txBody>
      </p:sp>
      <p:sp>
        <p:nvSpPr>
          <p:cNvPr id="6" name="TextBox 5">
            <a:extLst>
              <a:ext uri="{FF2B5EF4-FFF2-40B4-BE49-F238E27FC236}">
                <a16:creationId xmlns:a16="http://schemas.microsoft.com/office/drawing/2014/main" id="{18B76BEA-7444-8946-96FE-7FA91380DFDE}"/>
              </a:ext>
            </a:extLst>
          </p:cNvPr>
          <p:cNvSpPr txBox="1"/>
          <p:nvPr/>
        </p:nvSpPr>
        <p:spPr>
          <a:xfrm>
            <a:off x="3422073" y="1217342"/>
            <a:ext cx="5347854" cy="923330"/>
          </a:xfrm>
          <a:prstGeom prst="rect">
            <a:avLst/>
          </a:prstGeom>
          <a:solidFill>
            <a:schemeClr val="accent4">
              <a:lumMod val="60000"/>
              <a:lumOff val="40000"/>
            </a:schemeClr>
          </a:solidFill>
        </p:spPr>
        <p:txBody>
          <a:bodyPr wrap="square" rtlCol="0">
            <a:spAutoFit/>
          </a:bodyPr>
          <a:lstStyle/>
          <a:p>
            <a:pPr algn="ctr"/>
            <a:r>
              <a:rPr lang="en-GB" sz="5400" dirty="0"/>
              <a:t>DEFINE PHASE</a:t>
            </a:r>
          </a:p>
        </p:txBody>
      </p:sp>
    </p:spTree>
    <p:extLst>
      <p:ext uri="{BB962C8B-B14F-4D97-AF65-F5344CB8AC3E}">
        <p14:creationId xmlns:p14="http://schemas.microsoft.com/office/powerpoint/2010/main" val="47283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8CC8E-537B-9625-504C-60A0AA025A4E}"/>
              </a:ext>
            </a:extLst>
          </p:cNvPr>
          <p:cNvSpPr>
            <a:spLocks noGrp="1"/>
          </p:cNvSpPr>
          <p:nvPr>
            <p:ph idx="1"/>
          </p:nvPr>
        </p:nvSpPr>
        <p:spPr/>
        <p:txBody>
          <a:bodyPr/>
          <a:lstStyle/>
          <a:p>
            <a:r>
              <a:rPr lang="en-GB" dirty="0"/>
              <a:t>Think about what your Design Solution need to do to address your Challenge.</a:t>
            </a:r>
          </a:p>
          <a:p>
            <a:r>
              <a:rPr lang="en-GB" dirty="0"/>
              <a:t>Write Research Questions your Team will use to find answers from nature.</a:t>
            </a:r>
          </a:p>
        </p:txBody>
      </p:sp>
      <p:sp>
        <p:nvSpPr>
          <p:cNvPr id="2" name="Title 1">
            <a:extLst>
              <a:ext uri="{FF2B5EF4-FFF2-40B4-BE49-F238E27FC236}">
                <a16:creationId xmlns:a16="http://schemas.microsoft.com/office/drawing/2014/main" id="{E14D5C60-A9A7-0EF3-C7FB-FFA37871E38C}"/>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In this session you will…</a:t>
            </a:r>
          </a:p>
        </p:txBody>
      </p:sp>
    </p:spTree>
    <p:extLst>
      <p:ext uri="{BB962C8B-B14F-4D97-AF65-F5344CB8AC3E}">
        <p14:creationId xmlns:p14="http://schemas.microsoft.com/office/powerpoint/2010/main" val="3937188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8CC8E-537B-9625-504C-60A0AA025A4E}"/>
              </a:ext>
            </a:extLst>
          </p:cNvPr>
          <p:cNvSpPr>
            <a:spLocks noGrp="1"/>
          </p:cNvSpPr>
          <p:nvPr>
            <p:ph idx="1"/>
          </p:nvPr>
        </p:nvSpPr>
        <p:spPr>
          <a:xfrm>
            <a:off x="755073" y="1160607"/>
            <a:ext cx="10515600" cy="4351338"/>
          </a:xfrm>
        </p:spPr>
        <p:txBody>
          <a:bodyPr>
            <a:normAutofit lnSpcReduction="10000"/>
          </a:bodyPr>
          <a:lstStyle/>
          <a:p>
            <a:pPr marL="0" indent="0" algn="l">
              <a:lnSpc>
                <a:spcPct val="100000"/>
              </a:lnSpc>
              <a:buNone/>
            </a:pPr>
            <a:r>
              <a:rPr lang="en-US" sz="3200" b="0" i="0" u="none" strike="noStrike" baseline="0" dirty="0">
                <a:solidFill>
                  <a:srgbClr val="4D4D4D"/>
                </a:solidFill>
                <a:latin typeface="OpenSans"/>
              </a:rPr>
              <a:t>In biomimicry a function refers to an organism’s adaptations which help it survive. </a:t>
            </a:r>
          </a:p>
          <a:p>
            <a:pPr marL="0" indent="0" algn="l">
              <a:lnSpc>
                <a:spcPct val="100000"/>
              </a:lnSpc>
              <a:buNone/>
            </a:pPr>
            <a:r>
              <a:rPr lang="en-US" sz="3200" b="0" i="0" u="none" strike="noStrike" baseline="0" dirty="0">
                <a:solidFill>
                  <a:srgbClr val="4D4D4D"/>
                </a:solidFill>
                <a:latin typeface="OpenSans"/>
              </a:rPr>
              <a:t>For example, the purpose of bear fur is to keep warm, in technical terms its function is to conserve heat (insulation). A leaf is made to biodegrade, so one function of a leaf is to ‘break down’ after use. Human products also have functions; a kettle has the functions to both contain water and heat water (modify its physical state). </a:t>
            </a:r>
          </a:p>
          <a:p>
            <a:pPr marL="0" indent="0" algn="l">
              <a:lnSpc>
                <a:spcPct val="100000"/>
              </a:lnSpc>
              <a:buNone/>
            </a:pPr>
            <a:r>
              <a:rPr lang="en-US" sz="3200" b="0" i="0" u="none" strike="noStrike" baseline="0" dirty="0">
                <a:solidFill>
                  <a:srgbClr val="4D4D4D"/>
                </a:solidFill>
                <a:latin typeface="OpenSans"/>
              </a:rPr>
              <a:t>In brief, a function is ‘</a:t>
            </a:r>
            <a:r>
              <a:rPr lang="en-US" sz="3200" b="1" i="0" u="none" strike="noStrike" baseline="0" dirty="0">
                <a:solidFill>
                  <a:srgbClr val="4D4D4D"/>
                </a:solidFill>
                <a:latin typeface="OpenSans"/>
              </a:rPr>
              <a:t>what it does</a:t>
            </a:r>
            <a:r>
              <a:rPr lang="en-US" sz="3200" b="0" i="0" u="none" strike="noStrike" baseline="0" dirty="0">
                <a:solidFill>
                  <a:srgbClr val="4D4D4D"/>
                </a:solidFill>
                <a:latin typeface="OpenSans"/>
              </a:rPr>
              <a:t>.’</a:t>
            </a:r>
            <a:endParaRPr lang="en-GB" sz="4400" dirty="0"/>
          </a:p>
        </p:txBody>
      </p:sp>
      <p:sp>
        <p:nvSpPr>
          <p:cNvPr id="2" name="Title 1">
            <a:extLst>
              <a:ext uri="{FF2B5EF4-FFF2-40B4-BE49-F238E27FC236}">
                <a16:creationId xmlns:a16="http://schemas.microsoft.com/office/drawing/2014/main" id="{E14D5C60-A9A7-0EF3-C7FB-FFA37871E38C}"/>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What is a Function?</a:t>
            </a:r>
          </a:p>
        </p:txBody>
      </p:sp>
    </p:spTree>
    <p:extLst>
      <p:ext uri="{BB962C8B-B14F-4D97-AF65-F5344CB8AC3E}">
        <p14:creationId xmlns:p14="http://schemas.microsoft.com/office/powerpoint/2010/main" val="678860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5"/>
          <p:cNvSpPr txBox="1">
            <a:spLocks noGrp="1"/>
          </p:cNvSpPr>
          <p:nvPr>
            <p:ph type="body" idx="1"/>
          </p:nvPr>
        </p:nvSpPr>
        <p:spPr/>
        <p:txBody>
          <a:bodyPr/>
          <a:lstStyle/>
          <a:p>
            <a:pPr marL="152396" indent="0">
              <a:buNone/>
            </a:pPr>
            <a:r>
              <a:rPr lang="en" dirty="0"/>
              <a:t>T</a:t>
            </a:r>
            <a:r>
              <a:rPr lang="en-GB" dirty="0"/>
              <a:t>h</a:t>
            </a:r>
            <a:r>
              <a:rPr lang="en" dirty="0"/>
              <a:t>e NatEnt Platform asks you to…</a:t>
            </a:r>
          </a:p>
          <a:p>
            <a:pPr marL="152396" indent="0">
              <a:buNone/>
            </a:pPr>
            <a:endParaRPr lang="en" dirty="0"/>
          </a:p>
          <a:p>
            <a:pPr marL="152396" indent="0" algn="ctr">
              <a:buNone/>
            </a:pPr>
            <a:r>
              <a:rPr lang="en" dirty="0">
                <a:solidFill>
                  <a:srgbClr val="FF0000"/>
                </a:solidFill>
              </a:rPr>
              <a:t>I</a:t>
            </a:r>
            <a:r>
              <a:rPr lang="en-GB" dirty="0">
                <a:solidFill>
                  <a:srgbClr val="FF0000"/>
                </a:solidFill>
              </a:rPr>
              <a:t>d</a:t>
            </a:r>
            <a:r>
              <a:rPr lang="en" dirty="0">
                <a:solidFill>
                  <a:srgbClr val="FF0000"/>
                </a:solidFill>
              </a:rPr>
              <a:t>entify the Functions your Design Solution will </a:t>
            </a:r>
          </a:p>
          <a:p>
            <a:pPr marL="152396" indent="0" algn="ctr">
              <a:buNone/>
            </a:pPr>
            <a:r>
              <a:rPr lang="en" dirty="0">
                <a:solidFill>
                  <a:srgbClr val="FF0000"/>
                </a:solidFill>
              </a:rPr>
              <a:t>need to </a:t>
            </a:r>
            <a:r>
              <a:rPr lang="en" b="1" u="sng" dirty="0">
                <a:solidFill>
                  <a:srgbClr val="FF0000"/>
                </a:solidFill>
              </a:rPr>
              <a:t>do</a:t>
            </a:r>
            <a:r>
              <a:rPr lang="en" dirty="0">
                <a:solidFill>
                  <a:srgbClr val="FF0000"/>
                </a:solidFill>
              </a:rPr>
              <a:t> to solve your C</a:t>
            </a:r>
            <a:r>
              <a:rPr lang="en-GB" dirty="0">
                <a:solidFill>
                  <a:srgbClr val="FF0000"/>
                </a:solidFill>
              </a:rPr>
              <a:t>h</a:t>
            </a:r>
            <a:r>
              <a:rPr lang="en" dirty="0">
                <a:solidFill>
                  <a:srgbClr val="FF0000"/>
                </a:solidFill>
              </a:rPr>
              <a:t>allenge</a:t>
            </a:r>
            <a:r>
              <a:rPr lang="en" dirty="0"/>
              <a:t>. </a:t>
            </a:r>
          </a:p>
          <a:p>
            <a:pPr marL="152396" indent="0">
              <a:buNone/>
            </a:pPr>
            <a:endParaRPr lang="en" dirty="0"/>
          </a:p>
          <a:p>
            <a:pPr marL="152396" indent="0">
              <a:buNone/>
            </a:pPr>
            <a:r>
              <a:rPr lang="en" dirty="0"/>
              <a:t>A good designer asks …</a:t>
            </a:r>
          </a:p>
          <a:p>
            <a:pPr marL="152396" indent="0">
              <a:buNone/>
            </a:pPr>
            <a:endParaRPr lang="en" dirty="0"/>
          </a:p>
          <a:p>
            <a:pPr marL="152396" indent="0">
              <a:buNone/>
            </a:pPr>
            <a:r>
              <a:rPr lang="en" dirty="0">
                <a:solidFill>
                  <a:schemeClr val="accent1">
                    <a:lumMod val="50000"/>
                  </a:schemeClr>
                </a:solidFill>
              </a:rPr>
              <a:t>		“What do you want your design to do?”</a:t>
            </a:r>
          </a:p>
          <a:p>
            <a:pPr marL="152396" indent="0">
              <a:buNone/>
            </a:pPr>
            <a:endParaRPr lang="en" dirty="0"/>
          </a:p>
          <a:p>
            <a:pPr marL="152396" indent="0">
              <a:buNone/>
            </a:pPr>
            <a:r>
              <a:rPr lang="en" dirty="0"/>
              <a:t>In other words … what Function(s) does it need to perform.</a:t>
            </a:r>
          </a:p>
        </p:txBody>
      </p:sp>
      <p:sp>
        <p:nvSpPr>
          <p:cNvPr id="2" name="Title 1">
            <a:extLst>
              <a:ext uri="{FF2B5EF4-FFF2-40B4-BE49-F238E27FC236}">
                <a16:creationId xmlns:a16="http://schemas.microsoft.com/office/drawing/2014/main" id="{EA60422D-F578-CBF3-DFEA-E020E81D8090}"/>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What is a Function?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68CC8E-537B-9625-504C-60A0AA025A4E}"/>
              </a:ext>
            </a:extLst>
          </p:cNvPr>
          <p:cNvSpPr>
            <a:spLocks noGrp="1"/>
          </p:cNvSpPr>
          <p:nvPr>
            <p:ph idx="1"/>
          </p:nvPr>
        </p:nvSpPr>
        <p:spPr>
          <a:xfrm>
            <a:off x="838198" y="1225260"/>
            <a:ext cx="10515600" cy="5221721"/>
          </a:xfrm>
        </p:spPr>
        <p:txBody>
          <a:bodyPr>
            <a:normAutofit fontScale="92500" lnSpcReduction="10000"/>
          </a:bodyPr>
          <a:lstStyle/>
          <a:p>
            <a:pPr marL="0" indent="0">
              <a:buNone/>
            </a:pPr>
            <a:r>
              <a:rPr lang="en-GB" sz="2400" b="1" dirty="0">
                <a:solidFill>
                  <a:srgbClr val="0070C0"/>
                </a:solidFill>
              </a:rPr>
              <a:t>Choose a natural object. </a:t>
            </a:r>
          </a:p>
          <a:p>
            <a:pPr marL="0" indent="0">
              <a:buNone/>
            </a:pPr>
            <a:r>
              <a:rPr lang="en-GB" sz="2400" dirty="0"/>
              <a:t>Produce a </a:t>
            </a:r>
            <a:r>
              <a:rPr lang="en-GB" sz="2400" b="1" dirty="0">
                <a:solidFill>
                  <a:srgbClr val="0070C0"/>
                </a:solidFill>
              </a:rPr>
              <a:t>brief sketch </a:t>
            </a:r>
            <a:r>
              <a:rPr lang="en-GB" sz="2400" dirty="0"/>
              <a:t>of this object.</a:t>
            </a:r>
          </a:p>
          <a:p>
            <a:pPr marL="0" indent="0">
              <a:buNone/>
            </a:pPr>
            <a:endParaRPr lang="en-GB" sz="2400" dirty="0"/>
          </a:p>
          <a:p>
            <a:pPr marL="0" indent="0">
              <a:buNone/>
            </a:pPr>
            <a:r>
              <a:rPr lang="en-GB" sz="2400" u="sng" dirty="0"/>
              <a:t>Consider the </a:t>
            </a:r>
            <a:r>
              <a:rPr lang="en-GB" sz="2400" b="1" u="sng" dirty="0"/>
              <a:t>function</a:t>
            </a:r>
            <a:r>
              <a:rPr lang="en-GB" sz="2400" u="sng" dirty="0"/>
              <a:t> of your object: </a:t>
            </a:r>
          </a:p>
          <a:p>
            <a:pPr marL="0" indent="0">
              <a:buNone/>
            </a:pPr>
            <a:endParaRPr lang="en-GB" sz="2400" dirty="0"/>
          </a:p>
          <a:p>
            <a:pPr marL="0" indent="0">
              <a:buNone/>
            </a:pPr>
            <a:r>
              <a:rPr lang="en-GB" sz="2400" dirty="0"/>
              <a:t>	- What does your object </a:t>
            </a:r>
            <a:r>
              <a:rPr lang="en-GB" sz="2400" b="1" dirty="0"/>
              <a:t>DO</a:t>
            </a:r>
            <a:r>
              <a:rPr lang="en-GB" sz="2400" dirty="0"/>
              <a:t>?  </a:t>
            </a:r>
          </a:p>
          <a:p>
            <a:pPr marL="0" indent="0">
              <a:buNone/>
            </a:pPr>
            <a:r>
              <a:rPr lang="en-GB" sz="2400" dirty="0"/>
              <a:t>Label your sketch with as many </a:t>
            </a:r>
            <a:r>
              <a:rPr lang="en-GB" sz="2400" i="1" dirty="0"/>
              <a:t>functions </a:t>
            </a:r>
            <a:r>
              <a:rPr lang="en-GB" sz="2400" dirty="0"/>
              <a:t>as you can.</a:t>
            </a:r>
            <a:endParaRPr lang="en-GB" sz="2400" i="1" dirty="0"/>
          </a:p>
          <a:p>
            <a:pPr marL="0" indent="0">
              <a:buNone/>
            </a:pPr>
            <a:endParaRPr lang="en-GB" sz="2400" i="1" dirty="0"/>
          </a:p>
          <a:p>
            <a:pPr marL="0" indent="0">
              <a:buNone/>
            </a:pPr>
            <a:r>
              <a:rPr lang="en-GB" sz="2400" u="sng" dirty="0"/>
              <a:t>Consider the </a:t>
            </a:r>
            <a:r>
              <a:rPr lang="en-GB" sz="2400" b="1" u="sng" dirty="0"/>
              <a:t>strategy</a:t>
            </a:r>
            <a:r>
              <a:rPr lang="en-GB" sz="2400" u="sng" dirty="0"/>
              <a:t>: </a:t>
            </a:r>
          </a:p>
          <a:p>
            <a:pPr marL="0" indent="0">
              <a:buNone/>
            </a:pPr>
            <a:r>
              <a:rPr lang="en-GB" sz="2400" dirty="0"/>
              <a:t>	- </a:t>
            </a:r>
            <a:r>
              <a:rPr lang="en-GB" sz="2400" b="1" dirty="0"/>
              <a:t>HOW </a:t>
            </a:r>
            <a:r>
              <a:rPr lang="en-GB" sz="2400" dirty="0"/>
              <a:t>does it do this? </a:t>
            </a:r>
          </a:p>
          <a:p>
            <a:pPr marL="0" indent="0">
              <a:buNone/>
            </a:pPr>
            <a:r>
              <a:rPr lang="en-GB" sz="2400" dirty="0"/>
              <a:t>Annotate each of your </a:t>
            </a:r>
            <a:r>
              <a:rPr lang="en-GB" sz="2400" i="1" dirty="0"/>
              <a:t>functions</a:t>
            </a:r>
            <a:r>
              <a:rPr lang="en-GB" sz="2400" dirty="0"/>
              <a:t> with a </a:t>
            </a:r>
            <a:r>
              <a:rPr lang="en-GB" sz="2400" i="1" dirty="0"/>
              <a:t>strategy</a:t>
            </a:r>
            <a:r>
              <a:rPr lang="en-GB" sz="2400" dirty="0"/>
              <a:t>.</a:t>
            </a:r>
          </a:p>
          <a:p>
            <a:pPr marL="0" indent="0">
              <a:buNone/>
            </a:pPr>
            <a:endParaRPr lang="en-GB" sz="2400" dirty="0"/>
          </a:p>
          <a:p>
            <a:pPr marL="0" indent="0">
              <a:buNone/>
            </a:pPr>
            <a:r>
              <a:rPr lang="en-GB" sz="2400" i="1" dirty="0"/>
              <a:t>	</a:t>
            </a:r>
            <a:endParaRPr lang="en-GB" sz="2400" dirty="0"/>
          </a:p>
        </p:txBody>
      </p:sp>
      <p:sp>
        <p:nvSpPr>
          <p:cNvPr id="4" name="Title 1">
            <a:extLst>
              <a:ext uri="{FF2B5EF4-FFF2-40B4-BE49-F238E27FC236}">
                <a16:creationId xmlns:a16="http://schemas.microsoft.com/office/drawing/2014/main" id="{15C19C5E-C385-C99C-F228-027BD647C3AA}"/>
              </a:ext>
            </a:extLst>
          </p:cNvPr>
          <p:cNvSpPr txBox="1">
            <a:spLocks/>
          </p:cNvSpPr>
          <p:nvPr/>
        </p:nvSpPr>
        <p:spPr>
          <a:xfrm>
            <a:off x="-1" y="-2514"/>
            <a:ext cx="12191999" cy="70788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Biomimicry Introduction</a:t>
            </a:r>
          </a:p>
        </p:txBody>
      </p:sp>
      <p:sp>
        <p:nvSpPr>
          <p:cNvPr id="2" name="Rectangle: Rounded Corners 1">
            <a:extLst>
              <a:ext uri="{FF2B5EF4-FFF2-40B4-BE49-F238E27FC236}">
                <a16:creationId xmlns:a16="http://schemas.microsoft.com/office/drawing/2014/main" id="{813567D8-CA77-80A0-9CC9-FD11053F0DD6}"/>
              </a:ext>
            </a:extLst>
          </p:cNvPr>
          <p:cNvSpPr/>
          <p:nvPr/>
        </p:nvSpPr>
        <p:spPr>
          <a:xfrm>
            <a:off x="7543801" y="2065282"/>
            <a:ext cx="4051738" cy="2727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a:effectLst/>
                <a:latin typeface="Calibri" panose="020F0502020204030204" pitchFamily="34" charset="0"/>
                <a:ea typeface="Calibri" panose="020F0502020204030204" pitchFamily="34" charset="0"/>
                <a:cs typeface="Times New Roman" panose="02020603050405020304" pitchFamily="18" charset="0"/>
              </a:rPr>
              <a:t>For example, if someone had chosen twig from a tree, the function might have been ‘strength’ and the strategy could have been ‘moving and bending in the wind to absorb energy’.</a:t>
            </a:r>
          </a:p>
        </p:txBody>
      </p:sp>
    </p:spTree>
    <p:extLst>
      <p:ext uri="{BB962C8B-B14F-4D97-AF65-F5344CB8AC3E}">
        <p14:creationId xmlns:p14="http://schemas.microsoft.com/office/powerpoint/2010/main" val="52681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2B8029-F7F9-4B19-B01A-B9DFEDD77305}"/>
              </a:ext>
            </a:extLst>
          </p:cNvPr>
          <p:cNvSpPr txBox="1"/>
          <p:nvPr/>
        </p:nvSpPr>
        <p:spPr>
          <a:xfrm>
            <a:off x="1064062" y="2408861"/>
            <a:ext cx="10705745" cy="2554545"/>
          </a:xfrm>
          <a:prstGeom prst="rect">
            <a:avLst/>
          </a:prstGeom>
          <a:noFill/>
        </p:spPr>
        <p:txBody>
          <a:bodyPr wrap="square" rtlCol="0">
            <a:spAutoFit/>
          </a:bodyPr>
          <a:lstStyle/>
          <a:p>
            <a:r>
              <a:rPr lang="en-US" sz="3200" dirty="0">
                <a:solidFill>
                  <a:schemeClr val="tx1">
                    <a:lumMod val="75000"/>
                    <a:lumOff val="25000"/>
                  </a:schemeClr>
                </a:solidFill>
              </a:rPr>
              <a:t>Functions help us explore nature for solutions. </a:t>
            </a:r>
          </a:p>
          <a:p>
            <a:endParaRPr lang="en-US" sz="3200" dirty="0">
              <a:solidFill>
                <a:schemeClr val="tx1">
                  <a:lumMod val="75000"/>
                  <a:lumOff val="25000"/>
                </a:schemeClr>
              </a:solidFill>
            </a:endParaRPr>
          </a:p>
          <a:p>
            <a:r>
              <a:rPr lang="en-US" sz="3200" dirty="0">
                <a:solidFill>
                  <a:schemeClr val="tx1">
                    <a:lumMod val="75000"/>
                    <a:lumOff val="25000"/>
                  </a:schemeClr>
                </a:solidFill>
              </a:rPr>
              <a:t>Functions provide a ‘bridge’ between human design and organisms in nature.</a:t>
            </a:r>
          </a:p>
          <a:p>
            <a:endParaRPr lang="en-US" sz="3200" dirty="0">
              <a:solidFill>
                <a:schemeClr val="tx1">
                  <a:lumMod val="75000"/>
                  <a:lumOff val="25000"/>
                </a:schemeClr>
              </a:solidFill>
            </a:endParaRPr>
          </a:p>
        </p:txBody>
      </p:sp>
      <p:sp>
        <p:nvSpPr>
          <p:cNvPr id="2" name="Title 1">
            <a:extLst>
              <a:ext uri="{FF2B5EF4-FFF2-40B4-BE49-F238E27FC236}">
                <a16:creationId xmlns:a16="http://schemas.microsoft.com/office/drawing/2014/main" id="{ED894D9E-A08F-7405-3927-8D779FDCC1C2}"/>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Why do we need to know about Functions?</a:t>
            </a:r>
          </a:p>
        </p:txBody>
      </p:sp>
    </p:spTree>
    <p:extLst>
      <p:ext uri="{BB962C8B-B14F-4D97-AF65-F5344CB8AC3E}">
        <p14:creationId xmlns:p14="http://schemas.microsoft.com/office/powerpoint/2010/main" val="2435993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B1ECF7-334F-4B0C-8563-904AD89D2F6B}"/>
              </a:ext>
            </a:extLst>
          </p:cNvPr>
          <p:cNvSpPr txBox="1"/>
          <p:nvPr/>
        </p:nvSpPr>
        <p:spPr>
          <a:xfrm>
            <a:off x="291807" y="1285982"/>
            <a:ext cx="3190302" cy="1323439"/>
          </a:xfrm>
          <a:prstGeom prst="rect">
            <a:avLst/>
          </a:prstGeom>
          <a:solidFill>
            <a:schemeClr val="accent2">
              <a:lumMod val="25000"/>
              <a:lumOff val="75000"/>
            </a:schemeClr>
          </a:solidFill>
        </p:spPr>
        <p:txBody>
          <a:bodyPr wrap="square" rtlCol="0">
            <a:spAutoFit/>
          </a:bodyPr>
          <a:lstStyle/>
          <a:p>
            <a:r>
              <a:rPr lang="en-GB" sz="2000" dirty="0"/>
              <a:t>I need to create a building to withstand strong winds. A key </a:t>
            </a:r>
            <a:r>
              <a:rPr lang="en-GB" sz="2000" b="1" dirty="0"/>
              <a:t>Function</a:t>
            </a:r>
            <a:r>
              <a:rPr lang="en-GB" sz="2000" dirty="0"/>
              <a:t> will be to </a:t>
            </a:r>
            <a:r>
              <a:rPr lang="en-GB" sz="2000" b="1" dirty="0"/>
              <a:t>provide strength</a:t>
            </a:r>
            <a:r>
              <a:rPr lang="en-GB" sz="2000" dirty="0"/>
              <a:t>.</a:t>
            </a:r>
          </a:p>
        </p:txBody>
      </p:sp>
      <p:sp>
        <p:nvSpPr>
          <p:cNvPr id="18" name="TextBox 17">
            <a:extLst>
              <a:ext uri="{FF2B5EF4-FFF2-40B4-BE49-F238E27FC236}">
                <a16:creationId xmlns:a16="http://schemas.microsoft.com/office/drawing/2014/main" id="{2EF78E56-247B-44EE-BF39-B096015CF8FF}"/>
              </a:ext>
            </a:extLst>
          </p:cNvPr>
          <p:cNvSpPr txBox="1"/>
          <p:nvPr/>
        </p:nvSpPr>
        <p:spPr>
          <a:xfrm>
            <a:off x="8521413" y="1285981"/>
            <a:ext cx="3590641" cy="1323439"/>
          </a:xfrm>
          <a:prstGeom prst="rect">
            <a:avLst/>
          </a:prstGeom>
          <a:solidFill>
            <a:schemeClr val="accent4">
              <a:lumMod val="40000"/>
              <a:lumOff val="60000"/>
            </a:schemeClr>
          </a:solidFill>
        </p:spPr>
        <p:txBody>
          <a:bodyPr wrap="square" rtlCol="0">
            <a:spAutoFit/>
          </a:bodyPr>
          <a:lstStyle/>
          <a:p>
            <a:r>
              <a:rPr lang="en-GB" sz="2000" dirty="0"/>
              <a:t>Research organisms in nature which </a:t>
            </a:r>
            <a:r>
              <a:rPr lang="en-GB" sz="2000" b="1" dirty="0"/>
              <a:t>provide strength</a:t>
            </a:r>
            <a:r>
              <a:rPr lang="en-GB" sz="2000" dirty="0"/>
              <a:t>, especially in the context of strong winds.</a:t>
            </a:r>
          </a:p>
        </p:txBody>
      </p:sp>
      <p:pic>
        <p:nvPicPr>
          <p:cNvPr id="7" name="Picture 6">
            <a:extLst>
              <a:ext uri="{FF2B5EF4-FFF2-40B4-BE49-F238E27FC236}">
                <a16:creationId xmlns:a16="http://schemas.microsoft.com/office/drawing/2014/main" id="{D8BECE8C-FA57-4267-9070-179010421CDF}"/>
              </a:ext>
            </a:extLst>
          </p:cNvPr>
          <p:cNvPicPr>
            <a:picLocks noChangeAspect="1"/>
          </p:cNvPicPr>
          <p:nvPr/>
        </p:nvPicPr>
        <p:blipFill rotWithShape="1">
          <a:blip r:embed="rId2"/>
          <a:srcRect t="16835" r="28524"/>
          <a:stretch/>
        </p:blipFill>
        <p:spPr>
          <a:xfrm flipH="1">
            <a:off x="531408" y="3626685"/>
            <a:ext cx="1462595" cy="2269056"/>
          </a:xfrm>
          <a:prstGeom prst="rect">
            <a:avLst/>
          </a:prstGeom>
        </p:spPr>
      </p:pic>
      <p:pic>
        <p:nvPicPr>
          <p:cNvPr id="9" name="Picture 8">
            <a:extLst>
              <a:ext uri="{FF2B5EF4-FFF2-40B4-BE49-F238E27FC236}">
                <a16:creationId xmlns:a16="http://schemas.microsoft.com/office/drawing/2014/main" id="{45A6B089-E154-4B9C-BE25-5E0CA0553AEE}"/>
              </a:ext>
            </a:extLst>
          </p:cNvPr>
          <p:cNvPicPr>
            <a:picLocks noChangeAspect="1"/>
          </p:cNvPicPr>
          <p:nvPr/>
        </p:nvPicPr>
        <p:blipFill rotWithShape="1">
          <a:blip r:embed="rId3"/>
          <a:srcRect l="14172" t="16700" r="12829" b="2389"/>
          <a:stretch/>
        </p:blipFill>
        <p:spPr>
          <a:xfrm>
            <a:off x="10249586" y="3671529"/>
            <a:ext cx="1399231" cy="2269056"/>
          </a:xfrm>
          <a:prstGeom prst="rect">
            <a:avLst/>
          </a:prstGeom>
        </p:spPr>
      </p:pic>
      <p:sp>
        <p:nvSpPr>
          <p:cNvPr id="20" name="TextBox 19">
            <a:extLst>
              <a:ext uri="{FF2B5EF4-FFF2-40B4-BE49-F238E27FC236}">
                <a16:creationId xmlns:a16="http://schemas.microsoft.com/office/drawing/2014/main" id="{51DC0C8C-8FD7-495A-959B-2DD32752DADB}"/>
              </a:ext>
            </a:extLst>
          </p:cNvPr>
          <p:cNvSpPr txBox="1"/>
          <p:nvPr/>
        </p:nvSpPr>
        <p:spPr>
          <a:xfrm>
            <a:off x="4936938" y="3995457"/>
            <a:ext cx="2136324" cy="830997"/>
          </a:xfrm>
          <a:prstGeom prst="rect">
            <a:avLst/>
          </a:prstGeom>
          <a:solidFill>
            <a:schemeClr val="accent4">
              <a:lumMod val="40000"/>
              <a:lumOff val="60000"/>
            </a:schemeClr>
          </a:solidFill>
        </p:spPr>
        <p:txBody>
          <a:bodyPr wrap="square">
            <a:spAutoFit/>
          </a:bodyPr>
          <a:lstStyle/>
          <a:p>
            <a:r>
              <a:rPr lang="en-GB" sz="2400" dirty="0"/>
              <a:t>Provide strength</a:t>
            </a:r>
          </a:p>
        </p:txBody>
      </p:sp>
      <p:sp>
        <p:nvSpPr>
          <p:cNvPr id="21" name="TextBox 20">
            <a:extLst>
              <a:ext uri="{FF2B5EF4-FFF2-40B4-BE49-F238E27FC236}">
                <a16:creationId xmlns:a16="http://schemas.microsoft.com/office/drawing/2014/main" id="{2CB7AB43-F466-4F66-A9E0-AA275BBB50C5}"/>
              </a:ext>
            </a:extLst>
          </p:cNvPr>
          <p:cNvSpPr txBox="1"/>
          <p:nvPr/>
        </p:nvSpPr>
        <p:spPr>
          <a:xfrm>
            <a:off x="1994003" y="3975549"/>
            <a:ext cx="1663517" cy="1200329"/>
          </a:xfrm>
          <a:prstGeom prst="rect">
            <a:avLst/>
          </a:prstGeom>
          <a:noFill/>
        </p:spPr>
        <p:txBody>
          <a:bodyPr wrap="square">
            <a:spAutoFit/>
          </a:bodyPr>
          <a:lstStyle/>
          <a:p>
            <a:r>
              <a:rPr lang="en-GB" sz="2400" i="1" dirty="0"/>
              <a:t>Need to find a way to…</a:t>
            </a:r>
          </a:p>
        </p:txBody>
      </p:sp>
      <p:sp>
        <p:nvSpPr>
          <p:cNvPr id="22" name="TextBox 21">
            <a:extLst>
              <a:ext uri="{FF2B5EF4-FFF2-40B4-BE49-F238E27FC236}">
                <a16:creationId xmlns:a16="http://schemas.microsoft.com/office/drawing/2014/main" id="{221F5D4D-970B-4481-9C52-950ED54B5920}"/>
              </a:ext>
            </a:extLst>
          </p:cNvPr>
          <p:cNvSpPr txBox="1"/>
          <p:nvPr/>
        </p:nvSpPr>
        <p:spPr>
          <a:xfrm>
            <a:off x="8586069" y="4057013"/>
            <a:ext cx="1663517" cy="830997"/>
          </a:xfrm>
          <a:prstGeom prst="rect">
            <a:avLst/>
          </a:prstGeom>
          <a:noFill/>
        </p:spPr>
        <p:txBody>
          <a:bodyPr wrap="square">
            <a:spAutoFit/>
          </a:bodyPr>
          <a:lstStyle/>
          <a:p>
            <a:r>
              <a:rPr lang="en-GB" sz="2400" i="1" dirty="0"/>
              <a:t>Search nature…</a:t>
            </a:r>
          </a:p>
        </p:txBody>
      </p:sp>
      <p:sp>
        <p:nvSpPr>
          <p:cNvPr id="23" name="TextBox 22">
            <a:extLst>
              <a:ext uri="{FF2B5EF4-FFF2-40B4-BE49-F238E27FC236}">
                <a16:creationId xmlns:a16="http://schemas.microsoft.com/office/drawing/2014/main" id="{3C295BFE-5B26-4A0A-BFF2-F7568EEFFA44}"/>
              </a:ext>
            </a:extLst>
          </p:cNvPr>
          <p:cNvSpPr txBox="1"/>
          <p:nvPr/>
        </p:nvSpPr>
        <p:spPr>
          <a:xfrm>
            <a:off x="4901784" y="5156519"/>
            <a:ext cx="2217600" cy="830997"/>
          </a:xfrm>
          <a:prstGeom prst="rect">
            <a:avLst/>
          </a:prstGeom>
          <a:solidFill>
            <a:schemeClr val="accent4">
              <a:lumMod val="40000"/>
              <a:lumOff val="60000"/>
            </a:schemeClr>
          </a:solidFill>
        </p:spPr>
        <p:txBody>
          <a:bodyPr wrap="square">
            <a:spAutoFit/>
          </a:bodyPr>
          <a:lstStyle/>
          <a:p>
            <a:r>
              <a:rPr lang="en-US" sz="2400" dirty="0"/>
              <a:t>Possible</a:t>
            </a:r>
            <a:r>
              <a:rPr lang="en-GB" sz="2400" dirty="0"/>
              <a:t> solutions</a:t>
            </a:r>
          </a:p>
        </p:txBody>
      </p:sp>
      <p:cxnSp>
        <p:nvCxnSpPr>
          <p:cNvPr id="25" name="Straight Arrow Connector 24">
            <a:extLst>
              <a:ext uri="{FF2B5EF4-FFF2-40B4-BE49-F238E27FC236}">
                <a16:creationId xmlns:a16="http://schemas.microsoft.com/office/drawing/2014/main" id="{7D450AAF-D6F1-4CC7-B419-DB60FBA803C4}"/>
              </a:ext>
            </a:extLst>
          </p:cNvPr>
          <p:cNvCxnSpPr>
            <a:cxnSpLocks/>
          </p:cNvCxnSpPr>
          <p:nvPr/>
        </p:nvCxnSpPr>
        <p:spPr>
          <a:xfrm flipH="1">
            <a:off x="7530455" y="5175878"/>
            <a:ext cx="2278563" cy="483754"/>
          </a:xfrm>
          <a:prstGeom prst="straightConnector1">
            <a:avLst/>
          </a:prstGeom>
          <a:ln w="57150">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4BC65995-F0E2-43A1-B677-7F9A5F41086D}"/>
              </a:ext>
            </a:extLst>
          </p:cNvPr>
          <p:cNvCxnSpPr>
            <a:cxnSpLocks/>
          </p:cNvCxnSpPr>
          <p:nvPr/>
        </p:nvCxnSpPr>
        <p:spPr>
          <a:xfrm flipH="1" flipV="1">
            <a:off x="2224547" y="5316062"/>
            <a:ext cx="2289752" cy="369395"/>
          </a:xfrm>
          <a:prstGeom prst="straightConnector1">
            <a:avLst/>
          </a:prstGeom>
          <a:ln w="57150">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3A4DF8B0-2820-4F39-B2A9-667F1CD2F180}"/>
              </a:ext>
            </a:extLst>
          </p:cNvPr>
          <p:cNvCxnSpPr>
            <a:cxnSpLocks/>
            <a:stCxn id="21" idx="3"/>
          </p:cNvCxnSpPr>
          <p:nvPr/>
        </p:nvCxnSpPr>
        <p:spPr>
          <a:xfrm flipV="1">
            <a:off x="3657520" y="4200641"/>
            <a:ext cx="1244264" cy="375073"/>
          </a:xfrm>
          <a:prstGeom prst="straightConnector1">
            <a:avLst/>
          </a:prstGeom>
          <a:ln w="57150">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32" name="Straight Arrow Connector 31">
            <a:extLst>
              <a:ext uri="{FF2B5EF4-FFF2-40B4-BE49-F238E27FC236}">
                <a16:creationId xmlns:a16="http://schemas.microsoft.com/office/drawing/2014/main" id="{941D7868-6DBD-4DE7-B4A7-1CD85568F1AF}"/>
              </a:ext>
            </a:extLst>
          </p:cNvPr>
          <p:cNvCxnSpPr>
            <a:cxnSpLocks/>
            <a:endCxn id="22" idx="1"/>
          </p:cNvCxnSpPr>
          <p:nvPr/>
        </p:nvCxnSpPr>
        <p:spPr>
          <a:xfrm>
            <a:off x="7132178" y="4241152"/>
            <a:ext cx="1453891" cy="231360"/>
          </a:xfrm>
          <a:prstGeom prst="straightConnector1">
            <a:avLst/>
          </a:prstGeom>
          <a:ln w="57150">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2" name="Title 1">
            <a:extLst>
              <a:ext uri="{FF2B5EF4-FFF2-40B4-BE49-F238E27FC236}">
                <a16:creationId xmlns:a16="http://schemas.microsoft.com/office/drawing/2014/main" id="{BA5C9FF0-190F-F951-5424-55F0B05640A0}"/>
              </a:ext>
            </a:extLst>
          </p:cNvPr>
          <p:cNvSpPr txBox="1">
            <a:spLocks/>
          </p:cNvSpPr>
          <p:nvPr/>
        </p:nvSpPr>
        <p:spPr>
          <a:xfrm>
            <a:off x="-4862" y="-2009"/>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Why do we need to know about Functions?</a:t>
            </a:r>
          </a:p>
        </p:txBody>
      </p:sp>
    </p:spTree>
    <p:extLst>
      <p:ext uri="{BB962C8B-B14F-4D97-AF65-F5344CB8AC3E}">
        <p14:creationId xmlns:p14="http://schemas.microsoft.com/office/powerpoint/2010/main" val="4008622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2B8029-F7F9-4B19-B01A-B9DFEDD77305}"/>
              </a:ext>
            </a:extLst>
          </p:cNvPr>
          <p:cNvSpPr txBox="1"/>
          <p:nvPr/>
        </p:nvSpPr>
        <p:spPr>
          <a:xfrm>
            <a:off x="463700" y="2200333"/>
            <a:ext cx="11248009" cy="3416320"/>
          </a:xfrm>
          <a:prstGeom prst="rect">
            <a:avLst/>
          </a:prstGeom>
          <a:noFill/>
        </p:spPr>
        <p:txBody>
          <a:bodyPr wrap="square" rtlCol="0">
            <a:spAutoFit/>
          </a:bodyPr>
          <a:lstStyle/>
          <a:p>
            <a:r>
              <a:rPr lang="en-US" sz="2400" dirty="0">
                <a:solidFill>
                  <a:schemeClr val="tx1">
                    <a:lumMod val="75000"/>
                    <a:lumOff val="25000"/>
                  </a:schemeClr>
                </a:solidFill>
              </a:rPr>
              <a:t>A Function is always a verb.</a:t>
            </a:r>
          </a:p>
          <a:p>
            <a:endParaRPr lang="en-US" sz="2400" dirty="0">
              <a:solidFill>
                <a:schemeClr val="tx1">
                  <a:lumMod val="75000"/>
                  <a:lumOff val="25000"/>
                </a:schemeClr>
              </a:solidFill>
            </a:endParaRPr>
          </a:p>
          <a:p>
            <a:r>
              <a:rPr lang="en-US" sz="2400" dirty="0">
                <a:solidFill>
                  <a:schemeClr val="tx1">
                    <a:lumMod val="75000"/>
                    <a:lumOff val="25000"/>
                  </a:schemeClr>
                </a:solidFill>
              </a:rPr>
              <a:t>Verb (action) = e.g. </a:t>
            </a:r>
            <a:r>
              <a:rPr lang="en-US" sz="2400" dirty="0">
                <a:solidFill>
                  <a:srgbClr val="FF0000"/>
                </a:solidFill>
              </a:rPr>
              <a:t>regulate</a:t>
            </a:r>
            <a:r>
              <a:rPr lang="en-US" sz="2400" dirty="0">
                <a:solidFill>
                  <a:schemeClr val="tx1">
                    <a:lumMod val="75000"/>
                    <a:lumOff val="25000"/>
                  </a:schemeClr>
                </a:solidFill>
              </a:rPr>
              <a:t> temperature; </a:t>
            </a:r>
            <a:r>
              <a:rPr lang="en-US" sz="2400" dirty="0">
                <a:solidFill>
                  <a:srgbClr val="FF0000"/>
                </a:solidFill>
              </a:rPr>
              <a:t>maintain</a:t>
            </a:r>
            <a:r>
              <a:rPr lang="en-US" sz="2400" dirty="0">
                <a:solidFill>
                  <a:schemeClr val="tx1">
                    <a:lumMod val="75000"/>
                    <a:lumOff val="25000"/>
                  </a:schemeClr>
                </a:solidFill>
              </a:rPr>
              <a:t> strength; </a:t>
            </a:r>
            <a:r>
              <a:rPr lang="en-US" sz="2400" dirty="0">
                <a:solidFill>
                  <a:srgbClr val="FF0000"/>
                </a:solidFill>
              </a:rPr>
              <a:t>filter</a:t>
            </a:r>
            <a:r>
              <a:rPr lang="en-US" sz="2400" dirty="0">
                <a:solidFill>
                  <a:schemeClr val="tx1">
                    <a:lumMod val="75000"/>
                    <a:lumOff val="25000"/>
                  </a:schemeClr>
                </a:solidFill>
              </a:rPr>
              <a:t> liquids.</a:t>
            </a:r>
          </a:p>
          <a:p>
            <a:endParaRPr lang="en-US" sz="2400" dirty="0">
              <a:solidFill>
                <a:schemeClr val="tx1">
                  <a:lumMod val="75000"/>
                  <a:lumOff val="25000"/>
                </a:schemeClr>
              </a:solidFill>
            </a:endParaRPr>
          </a:p>
          <a:p>
            <a:r>
              <a:rPr lang="en-US" sz="2400" dirty="0">
                <a:solidFill>
                  <a:schemeClr val="tx1">
                    <a:lumMod val="75000"/>
                    <a:lumOff val="25000"/>
                  </a:schemeClr>
                </a:solidFill>
              </a:rPr>
              <a:t>Ask yourself …</a:t>
            </a:r>
          </a:p>
          <a:p>
            <a:endParaRPr lang="en-US" sz="2400" dirty="0">
              <a:solidFill>
                <a:schemeClr val="tx1">
                  <a:lumMod val="75000"/>
                  <a:lumOff val="25000"/>
                </a:schemeClr>
              </a:solidFill>
            </a:endParaRPr>
          </a:p>
          <a:p>
            <a:r>
              <a:rPr lang="en-US" sz="2400" dirty="0">
                <a:solidFill>
                  <a:srgbClr val="FF0000"/>
                </a:solidFill>
              </a:rPr>
              <a:t>	</a:t>
            </a:r>
            <a:r>
              <a:rPr lang="en-US" sz="2400" dirty="0">
                <a:solidFill>
                  <a:srgbClr val="002060"/>
                </a:solidFill>
              </a:rPr>
              <a:t>What do I want my design to do?</a:t>
            </a:r>
          </a:p>
          <a:p>
            <a:endParaRPr lang="en-US" sz="2400" dirty="0">
              <a:solidFill>
                <a:srgbClr val="002060"/>
              </a:solidFill>
            </a:endParaRPr>
          </a:p>
          <a:p>
            <a:r>
              <a:rPr lang="en-US" sz="2400" dirty="0">
                <a:solidFill>
                  <a:srgbClr val="002060"/>
                </a:solidFill>
              </a:rPr>
              <a:t>	What is the organism I want to learn from doing?</a:t>
            </a:r>
            <a:endParaRPr lang="en-GB" sz="2400" dirty="0">
              <a:solidFill>
                <a:srgbClr val="002060"/>
              </a:solidFill>
            </a:endParaRPr>
          </a:p>
        </p:txBody>
      </p:sp>
      <p:sp>
        <p:nvSpPr>
          <p:cNvPr id="2" name="Title 1">
            <a:extLst>
              <a:ext uri="{FF2B5EF4-FFF2-40B4-BE49-F238E27FC236}">
                <a16:creationId xmlns:a16="http://schemas.microsoft.com/office/drawing/2014/main" id="{A4DFFD22-19B1-E20D-6E74-2C488975CFE2}"/>
              </a:ext>
            </a:extLst>
          </p:cNvPr>
          <p:cNvSpPr txBox="1">
            <a:spLocks/>
          </p:cNvSpPr>
          <p:nvPr/>
        </p:nvSpPr>
        <p:spPr>
          <a:xfrm>
            <a:off x="0" y="0"/>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How to write a good Function</a:t>
            </a:r>
          </a:p>
        </p:txBody>
      </p:sp>
    </p:spTree>
    <p:extLst>
      <p:ext uri="{BB962C8B-B14F-4D97-AF65-F5344CB8AC3E}">
        <p14:creationId xmlns:p14="http://schemas.microsoft.com/office/powerpoint/2010/main" val="1096077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39DF68-97B0-4A09-B95B-595E5CB83205}"/>
              </a:ext>
            </a:extLst>
          </p:cNvPr>
          <p:cNvPicPr>
            <a:picLocks noChangeAspect="1"/>
          </p:cNvPicPr>
          <p:nvPr/>
        </p:nvPicPr>
        <p:blipFill>
          <a:blip r:embed="rId2"/>
          <a:stretch>
            <a:fillRect/>
          </a:stretch>
        </p:blipFill>
        <p:spPr>
          <a:xfrm>
            <a:off x="416269" y="1624910"/>
            <a:ext cx="3370335" cy="2246889"/>
          </a:xfrm>
          <a:prstGeom prst="rect">
            <a:avLst/>
          </a:prstGeom>
        </p:spPr>
      </p:pic>
      <p:pic>
        <p:nvPicPr>
          <p:cNvPr id="10" name="Picture 9">
            <a:extLst>
              <a:ext uri="{FF2B5EF4-FFF2-40B4-BE49-F238E27FC236}">
                <a16:creationId xmlns:a16="http://schemas.microsoft.com/office/drawing/2014/main" id="{36C79E4C-CF84-4A68-91BF-C7B6EC9EC1FE}"/>
              </a:ext>
            </a:extLst>
          </p:cNvPr>
          <p:cNvPicPr>
            <a:picLocks noChangeAspect="1"/>
          </p:cNvPicPr>
          <p:nvPr/>
        </p:nvPicPr>
        <p:blipFill rotWithShape="1">
          <a:blip r:embed="rId3"/>
          <a:srcRect l="21743" t="18035" r="19205" b="10796"/>
          <a:stretch/>
        </p:blipFill>
        <p:spPr>
          <a:xfrm>
            <a:off x="7478517" y="1624908"/>
            <a:ext cx="3320083" cy="2240363"/>
          </a:xfrm>
          <a:prstGeom prst="rect">
            <a:avLst/>
          </a:prstGeom>
        </p:spPr>
      </p:pic>
      <p:pic>
        <p:nvPicPr>
          <p:cNvPr id="12" name="Picture 11">
            <a:extLst>
              <a:ext uri="{FF2B5EF4-FFF2-40B4-BE49-F238E27FC236}">
                <a16:creationId xmlns:a16="http://schemas.microsoft.com/office/drawing/2014/main" id="{09D7AE4E-DE32-4526-BA9E-24C62C66E12A}"/>
              </a:ext>
            </a:extLst>
          </p:cNvPr>
          <p:cNvPicPr>
            <a:picLocks noChangeAspect="1"/>
          </p:cNvPicPr>
          <p:nvPr/>
        </p:nvPicPr>
        <p:blipFill rotWithShape="1">
          <a:blip r:embed="rId4"/>
          <a:srcRect l="33741" t="32593" r="18022" b="20404"/>
          <a:stretch/>
        </p:blipFill>
        <p:spPr>
          <a:xfrm>
            <a:off x="416269" y="4428827"/>
            <a:ext cx="3370335" cy="2190404"/>
          </a:xfrm>
          <a:prstGeom prst="rect">
            <a:avLst/>
          </a:prstGeom>
        </p:spPr>
      </p:pic>
      <p:pic>
        <p:nvPicPr>
          <p:cNvPr id="14" name="Picture 13">
            <a:extLst>
              <a:ext uri="{FF2B5EF4-FFF2-40B4-BE49-F238E27FC236}">
                <a16:creationId xmlns:a16="http://schemas.microsoft.com/office/drawing/2014/main" id="{D67CA620-D8DB-4635-B048-9F0024A44BEC}"/>
              </a:ext>
            </a:extLst>
          </p:cNvPr>
          <p:cNvPicPr>
            <a:picLocks noChangeAspect="1"/>
          </p:cNvPicPr>
          <p:nvPr/>
        </p:nvPicPr>
        <p:blipFill>
          <a:blip r:embed="rId5"/>
          <a:stretch>
            <a:fillRect/>
          </a:stretch>
        </p:blipFill>
        <p:spPr>
          <a:xfrm>
            <a:off x="7428266" y="4378950"/>
            <a:ext cx="3370335" cy="2246889"/>
          </a:xfrm>
          <a:prstGeom prst="rect">
            <a:avLst/>
          </a:prstGeom>
        </p:spPr>
      </p:pic>
      <p:sp>
        <p:nvSpPr>
          <p:cNvPr id="15" name="TextBox 14">
            <a:extLst>
              <a:ext uri="{FF2B5EF4-FFF2-40B4-BE49-F238E27FC236}">
                <a16:creationId xmlns:a16="http://schemas.microsoft.com/office/drawing/2014/main" id="{DCD1B812-0472-4005-B51E-3097668DEC23}"/>
              </a:ext>
            </a:extLst>
          </p:cNvPr>
          <p:cNvSpPr txBox="1"/>
          <p:nvPr/>
        </p:nvSpPr>
        <p:spPr>
          <a:xfrm>
            <a:off x="1411873" y="1214540"/>
            <a:ext cx="1912703" cy="461665"/>
          </a:xfrm>
          <a:prstGeom prst="rect">
            <a:avLst/>
          </a:prstGeom>
          <a:noFill/>
        </p:spPr>
        <p:txBody>
          <a:bodyPr wrap="none" rtlCol="0">
            <a:spAutoFit/>
          </a:bodyPr>
          <a:lstStyle/>
          <a:p>
            <a:r>
              <a:rPr lang="en-US" sz="2400" dirty="0"/>
              <a:t>Cactus (noun)</a:t>
            </a:r>
            <a:endParaRPr lang="en-GB" sz="2400" dirty="0"/>
          </a:p>
        </p:txBody>
      </p:sp>
      <p:sp>
        <p:nvSpPr>
          <p:cNvPr id="16" name="TextBox 15">
            <a:extLst>
              <a:ext uri="{FF2B5EF4-FFF2-40B4-BE49-F238E27FC236}">
                <a16:creationId xmlns:a16="http://schemas.microsoft.com/office/drawing/2014/main" id="{B4020FE3-3DF6-4C17-B12C-4B1D72FB1297}"/>
              </a:ext>
            </a:extLst>
          </p:cNvPr>
          <p:cNvSpPr txBox="1"/>
          <p:nvPr/>
        </p:nvSpPr>
        <p:spPr>
          <a:xfrm>
            <a:off x="7910420" y="1214538"/>
            <a:ext cx="2673745" cy="461665"/>
          </a:xfrm>
          <a:prstGeom prst="rect">
            <a:avLst/>
          </a:prstGeom>
          <a:noFill/>
        </p:spPr>
        <p:txBody>
          <a:bodyPr wrap="none" rtlCol="0">
            <a:spAutoFit/>
          </a:bodyPr>
          <a:lstStyle/>
          <a:p>
            <a:r>
              <a:rPr lang="en-US" sz="2400" dirty="0"/>
              <a:t>Water bottle (noun)</a:t>
            </a:r>
            <a:endParaRPr lang="en-GB" sz="2400" dirty="0"/>
          </a:p>
        </p:txBody>
      </p:sp>
      <p:sp>
        <p:nvSpPr>
          <p:cNvPr id="17" name="TextBox 16">
            <a:extLst>
              <a:ext uri="{FF2B5EF4-FFF2-40B4-BE49-F238E27FC236}">
                <a16:creationId xmlns:a16="http://schemas.microsoft.com/office/drawing/2014/main" id="{194A16BB-149A-4870-B568-83AEEC536886}"/>
              </a:ext>
            </a:extLst>
          </p:cNvPr>
          <p:cNvSpPr txBox="1"/>
          <p:nvPr/>
        </p:nvSpPr>
        <p:spPr>
          <a:xfrm>
            <a:off x="1276209" y="4018458"/>
            <a:ext cx="1857881" cy="461665"/>
          </a:xfrm>
          <a:prstGeom prst="rect">
            <a:avLst/>
          </a:prstGeom>
          <a:noFill/>
        </p:spPr>
        <p:txBody>
          <a:bodyPr wrap="none" rtlCol="0">
            <a:spAutoFit/>
          </a:bodyPr>
          <a:lstStyle/>
          <a:p>
            <a:r>
              <a:rPr lang="en-US" sz="2400" dirty="0"/>
              <a:t>Firefly (noun)</a:t>
            </a:r>
            <a:endParaRPr lang="en-GB" sz="2400" dirty="0"/>
          </a:p>
        </p:txBody>
      </p:sp>
      <p:sp>
        <p:nvSpPr>
          <p:cNvPr id="18" name="TextBox 17">
            <a:extLst>
              <a:ext uri="{FF2B5EF4-FFF2-40B4-BE49-F238E27FC236}">
                <a16:creationId xmlns:a16="http://schemas.microsoft.com/office/drawing/2014/main" id="{FB4A9253-FCFD-4216-938F-1A1BB263362B}"/>
              </a:ext>
            </a:extLst>
          </p:cNvPr>
          <p:cNvSpPr txBox="1"/>
          <p:nvPr/>
        </p:nvSpPr>
        <p:spPr>
          <a:xfrm>
            <a:off x="8303491" y="3968581"/>
            <a:ext cx="2249655" cy="461665"/>
          </a:xfrm>
          <a:prstGeom prst="rect">
            <a:avLst/>
          </a:prstGeom>
          <a:noFill/>
        </p:spPr>
        <p:txBody>
          <a:bodyPr wrap="none" rtlCol="0">
            <a:spAutoFit/>
          </a:bodyPr>
          <a:lstStyle/>
          <a:p>
            <a:r>
              <a:rPr lang="en-US" sz="2400" dirty="0"/>
              <a:t>Lightbulb (noun)</a:t>
            </a:r>
            <a:endParaRPr lang="en-GB" sz="2400" dirty="0"/>
          </a:p>
        </p:txBody>
      </p:sp>
      <p:sp>
        <p:nvSpPr>
          <p:cNvPr id="19" name="TextBox 18">
            <a:extLst>
              <a:ext uri="{FF2B5EF4-FFF2-40B4-BE49-F238E27FC236}">
                <a16:creationId xmlns:a16="http://schemas.microsoft.com/office/drawing/2014/main" id="{7A0F5DD8-3EF2-4464-A2F8-366AC0E1A20C}"/>
              </a:ext>
            </a:extLst>
          </p:cNvPr>
          <p:cNvSpPr txBox="1"/>
          <p:nvPr/>
        </p:nvSpPr>
        <p:spPr>
          <a:xfrm>
            <a:off x="4508459" y="2745090"/>
            <a:ext cx="2545440" cy="461665"/>
          </a:xfrm>
          <a:prstGeom prst="rect">
            <a:avLst/>
          </a:prstGeom>
          <a:solidFill>
            <a:schemeClr val="accent4">
              <a:lumMod val="40000"/>
              <a:lumOff val="60000"/>
            </a:schemeClr>
          </a:solidFill>
        </p:spPr>
        <p:txBody>
          <a:bodyPr wrap="none" rtlCol="0">
            <a:spAutoFit/>
          </a:bodyPr>
          <a:lstStyle/>
          <a:p>
            <a:r>
              <a:rPr lang="en-US" sz="2400" dirty="0"/>
              <a:t>Store liquids (verb)</a:t>
            </a:r>
            <a:endParaRPr lang="en-GB" sz="2400" dirty="0"/>
          </a:p>
        </p:txBody>
      </p:sp>
      <p:sp>
        <p:nvSpPr>
          <p:cNvPr id="20" name="TextBox 19">
            <a:extLst>
              <a:ext uri="{FF2B5EF4-FFF2-40B4-BE49-F238E27FC236}">
                <a16:creationId xmlns:a16="http://schemas.microsoft.com/office/drawing/2014/main" id="{38EFCD74-AF62-4EB1-B9E9-7CCB33BEA073}"/>
              </a:ext>
            </a:extLst>
          </p:cNvPr>
          <p:cNvSpPr txBox="1"/>
          <p:nvPr/>
        </p:nvSpPr>
        <p:spPr>
          <a:xfrm>
            <a:off x="4602502" y="5195570"/>
            <a:ext cx="2433551" cy="461665"/>
          </a:xfrm>
          <a:prstGeom prst="rect">
            <a:avLst/>
          </a:prstGeom>
          <a:solidFill>
            <a:schemeClr val="accent4">
              <a:lumMod val="40000"/>
              <a:lumOff val="60000"/>
            </a:schemeClr>
          </a:solidFill>
        </p:spPr>
        <p:txBody>
          <a:bodyPr wrap="none" rtlCol="0">
            <a:spAutoFit/>
          </a:bodyPr>
          <a:lstStyle/>
          <a:p>
            <a:r>
              <a:rPr lang="en-US" sz="2400" dirty="0"/>
              <a:t>Create light (verb)</a:t>
            </a:r>
            <a:endParaRPr lang="en-GB" sz="2400" dirty="0"/>
          </a:p>
        </p:txBody>
      </p:sp>
      <p:sp>
        <p:nvSpPr>
          <p:cNvPr id="21" name="TextBox 20">
            <a:extLst>
              <a:ext uri="{FF2B5EF4-FFF2-40B4-BE49-F238E27FC236}">
                <a16:creationId xmlns:a16="http://schemas.microsoft.com/office/drawing/2014/main" id="{01D4F848-D54C-403C-A09A-C3711E558B9D}"/>
              </a:ext>
            </a:extLst>
          </p:cNvPr>
          <p:cNvSpPr txBox="1"/>
          <p:nvPr/>
        </p:nvSpPr>
        <p:spPr>
          <a:xfrm>
            <a:off x="3043275" y="254941"/>
            <a:ext cx="4341894" cy="420564"/>
          </a:xfrm>
          <a:prstGeom prst="rect">
            <a:avLst/>
          </a:prstGeom>
          <a:noFill/>
        </p:spPr>
        <p:txBody>
          <a:bodyPr wrap="none" rtlCol="0">
            <a:spAutoFit/>
          </a:bodyPr>
          <a:lstStyle/>
          <a:p>
            <a:r>
              <a:rPr lang="en-US" sz="2133" dirty="0"/>
              <a:t>Functions are always written as </a:t>
            </a:r>
            <a:r>
              <a:rPr lang="en-US" sz="2133" b="1" dirty="0"/>
              <a:t>verbs</a:t>
            </a:r>
            <a:endParaRPr lang="en-GB" sz="2133" b="1" dirty="0"/>
          </a:p>
        </p:txBody>
      </p:sp>
      <p:sp>
        <p:nvSpPr>
          <p:cNvPr id="24" name="TextBox 23">
            <a:extLst>
              <a:ext uri="{FF2B5EF4-FFF2-40B4-BE49-F238E27FC236}">
                <a16:creationId xmlns:a16="http://schemas.microsoft.com/office/drawing/2014/main" id="{E1FCDE1B-4C2A-4A01-A9C0-26F45802560D}"/>
              </a:ext>
            </a:extLst>
          </p:cNvPr>
          <p:cNvSpPr txBox="1"/>
          <p:nvPr/>
        </p:nvSpPr>
        <p:spPr>
          <a:xfrm>
            <a:off x="4574583" y="1214537"/>
            <a:ext cx="2153154" cy="461665"/>
          </a:xfrm>
          <a:prstGeom prst="rect">
            <a:avLst/>
          </a:prstGeom>
          <a:noFill/>
        </p:spPr>
        <p:txBody>
          <a:bodyPr wrap="none" rtlCol="0">
            <a:spAutoFit/>
          </a:bodyPr>
          <a:lstStyle/>
          <a:p>
            <a:r>
              <a:rPr lang="en-US" sz="2400" i="1" dirty="0"/>
              <a:t>Shared function</a:t>
            </a:r>
            <a:endParaRPr lang="en-GB" sz="2400" i="1" dirty="0"/>
          </a:p>
        </p:txBody>
      </p:sp>
    </p:spTree>
    <p:extLst>
      <p:ext uri="{BB962C8B-B14F-4D97-AF65-F5344CB8AC3E}">
        <p14:creationId xmlns:p14="http://schemas.microsoft.com/office/powerpoint/2010/main" val="2906096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2B8029-F7F9-4B19-B01A-B9DFEDD77305}"/>
              </a:ext>
            </a:extLst>
          </p:cNvPr>
          <p:cNvSpPr txBox="1"/>
          <p:nvPr/>
        </p:nvSpPr>
        <p:spPr>
          <a:xfrm>
            <a:off x="463700" y="2200334"/>
            <a:ext cx="3962400" cy="1938992"/>
          </a:xfrm>
          <a:prstGeom prst="rect">
            <a:avLst/>
          </a:prstGeom>
          <a:noFill/>
        </p:spPr>
        <p:txBody>
          <a:bodyPr wrap="square" rtlCol="0">
            <a:spAutoFit/>
          </a:bodyPr>
          <a:lstStyle/>
          <a:p>
            <a:r>
              <a:rPr lang="en-US" sz="2400" dirty="0">
                <a:solidFill>
                  <a:schemeClr val="tx1">
                    <a:lumMod val="75000"/>
                    <a:lumOff val="25000"/>
                  </a:schemeClr>
                </a:solidFill>
              </a:rPr>
              <a:t>What does this house need to do?</a:t>
            </a:r>
          </a:p>
          <a:p>
            <a:endParaRPr lang="en-US" sz="2400" dirty="0">
              <a:solidFill>
                <a:schemeClr val="tx1">
                  <a:lumMod val="75000"/>
                  <a:lumOff val="25000"/>
                </a:schemeClr>
              </a:solidFill>
            </a:endParaRPr>
          </a:p>
          <a:p>
            <a:r>
              <a:rPr lang="en-US" sz="2400" dirty="0">
                <a:solidFill>
                  <a:schemeClr val="tx1">
                    <a:lumMod val="75000"/>
                    <a:lumOff val="25000"/>
                  </a:schemeClr>
                </a:solidFill>
              </a:rPr>
              <a:t>Share ideas with your colleague and make a list.</a:t>
            </a:r>
            <a:endParaRPr lang="en-GB" sz="2400" dirty="0">
              <a:solidFill>
                <a:schemeClr val="tx1">
                  <a:lumMod val="75000"/>
                  <a:lumOff val="25000"/>
                </a:schemeClr>
              </a:solidFill>
            </a:endParaRPr>
          </a:p>
        </p:txBody>
      </p:sp>
      <p:pic>
        <p:nvPicPr>
          <p:cNvPr id="4" name="Picture 3">
            <a:extLst>
              <a:ext uri="{FF2B5EF4-FFF2-40B4-BE49-F238E27FC236}">
                <a16:creationId xmlns:a16="http://schemas.microsoft.com/office/drawing/2014/main" id="{6FE2539B-F4D4-43D0-8CD8-E47C47280393}"/>
              </a:ext>
            </a:extLst>
          </p:cNvPr>
          <p:cNvPicPr>
            <a:picLocks noChangeAspect="1"/>
          </p:cNvPicPr>
          <p:nvPr/>
        </p:nvPicPr>
        <p:blipFill>
          <a:blip r:embed="rId2"/>
          <a:stretch>
            <a:fillRect/>
          </a:stretch>
        </p:blipFill>
        <p:spPr>
          <a:xfrm>
            <a:off x="5644698" y="1304235"/>
            <a:ext cx="6301825" cy="4296699"/>
          </a:xfrm>
          <a:prstGeom prst="rect">
            <a:avLst/>
          </a:prstGeom>
        </p:spPr>
      </p:pic>
      <p:sp>
        <p:nvSpPr>
          <p:cNvPr id="9" name="Google Shape;74;p16">
            <a:extLst>
              <a:ext uri="{FF2B5EF4-FFF2-40B4-BE49-F238E27FC236}">
                <a16:creationId xmlns:a16="http://schemas.microsoft.com/office/drawing/2014/main" id="{E99DA847-B69D-4441-AF00-4C39937B2D97}"/>
              </a:ext>
            </a:extLst>
          </p:cNvPr>
          <p:cNvSpPr txBox="1">
            <a:spLocks/>
          </p:cNvSpPr>
          <p:nvPr/>
        </p:nvSpPr>
        <p:spPr>
          <a:xfrm>
            <a:off x="463700" y="1257067"/>
            <a:ext cx="11360800" cy="763600"/>
          </a:xfrm>
          <a:prstGeom prst="rect">
            <a:avLst/>
          </a:prstGeom>
          <a:noFill/>
          <a:ln>
            <a:noFill/>
          </a:ln>
        </p:spPr>
        <p:txBody>
          <a:bodyPr spcFirstLastPara="1" wrap="square" lIns="121900" tIns="121900" rIns="121900" bIns="121900" anchor="t" anchorCtr="0">
            <a:normAutofit fontScale="67500" lnSpcReduction="20000"/>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pPr algn="l"/>
            <a:r>
              <a:rPr lang="en-GB" sz="5867" dirty="0"/>
              <a:t>Activity (optional)</a:t>
            </a:r>
          </a:p>
        </p:txBody>
      </p:sp>
    </p:spTree>
    <p:extLst>
      <p:ext uri="{BB962C8B-B14F-4D97-AF65-F5344CB8AC3E}">
        <p14:creationId xmlns:p14="http://schemas.microsoft.com/office/powerpoint/2010/main" val="3602557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2B8029-F7F9-4B19-B01A-B9DFEDD77305}"/>
              </a:ext>
            </a:extLst>
          </p:cNvPr>
          <p:cNvSpPr txBox="1"/>
          <p:nvPr/>
        </p:nvSpPr>
        <p:spPr>
          <a:xfrm>
            <a:off x="463700" y="2200333"/>
            <a:ext cx="7697075" cy="3046988"/>
          </a:xfrm>
          <a:prstGeom prst="rect">
            <a:avLst/>
          </a:prstGeom>
          <a:noFill/>
        </p:spPr>
        <p:txBody>
          <a:bodyPr wrap="square" rtlCol="0">
            <a:spAutoFit/>
          </a:bodyPr>
          <a:lstStyle/>
          <a:p>
            <a:r>
              <a:rPr lang="en-US" sz="2400" dirty="0">
                <a:solidFill>
                  <a:schemeClr val="tx1">
                    <a:lumMod val="75000"/>
                    <a:lumOff val="25000"/>
                  </a:schemeClr>
                </a:solidFill>
              </a:rPr>
              <a:t>You might have some of the following:</a:t>
            </a:r>
          </a:p>
          <a:p>
            <a:endParaRPr lang="en-US" sz="2400" dirty="0">
              <a:solidFill>
                <a:schemeClr val="tx1">
                  <a:lumMod val="75000"/>
                  <a:lumOff val="25000"/>
                </a:schemeClr>
              </a:solidFill>
            </a:endParaRPr>
          </a:p>
          <a:p>
            <a:pPr marL="457189" indent="-457189">
              <a:buFont typeface="Arial" panose="020B0604020202020204" pitchFamily="34" charset="0"/>
              <a:buChar char="•"/>
            </a:pPr>
            <a:r>
              <a:rPr lang="en-US" sz="2400" dirty="0">
                <a:solidFill>
                  <a:schemeClr val="tx1">
                    <a:lumMod val="75000"/>
                    <a:lumOff val="25000"/>
                  </a:schemeClr>
                </a:solidFill>
              </a:rPr>
              <a:t>Protect from weather.</a:t>
            </a:r>
          </a:p>
          <a:p>
            <a:pPr marL="457189" indent="-457189">
              <a:buFont typeface="Arial" panose="020B0604020202020204" pitchFamily="34" charset="0"/>
              <a:buChar char="•"/>
            </a:pPr>
            <a:r>
              <a:rPr lang="en-US" sz="2400" dirty="0">
                <a:solidFill>
                  <a:schemeClr val="tx1">
                    <a:lumMod val="75000"/>
                    <a:lumOff val="25000"/>
                  </a:schemeClr>
                </a:solidFill>
              </a:rPr>
              <a:t>Generate energy.</a:t>
            </a:r>
          </a:p>
          <a:p>
            <a:pPr marL="457189" indent="-457189">
              <a:buFont typeface="Arial" panose="020B0604020202020204" pitchFamily="34" charset="0"/>
              <a:buChar char="•"/>
            </a:pPr>
            <a:r>
              <a:rPr lang="en-US" sz="2400" dirty="0">
                <a:solidFill>
                  <a:schemeClr val="tx1">
                    <a:lumMod val="75000"/>
                    <a:lumOff val="25000"/>
                  </a:schemeClr>
                </a:solidFill>
              </a:rPr>
              <a:t>Provide security.</a:t>
            </a:r>
          </a:p>
          <a:p>
            <a:pPr marL="457189" indent="-457189">
              <a:buFont typeface="Arial" panose="020B0604020202020204" pitchFamily="34" charset="0"/>
              <a:buChar char="•"/>
            </a:pPr>
            <a:r>
              <a:rPr lang="en-GB" sz="2400" dirty="0">
                <a:solidFill>
                  <a:schemeClr val="tx1">
                    <a:lumMod val="75000"/>
                    <a:lumOff val="25000"/>
                  </a:schemeClr>
                </a:solidFill>
              </a:rPr>
              <a:t>Produce light.</a:t>
            </a:r>
          </a:p>
          <a:p>
            <a:pPr marL="457189" indent="-457189">
              <a:buFont typeface="Arial" panose="020B0604020202020204" pitchFamily="34" charset="0"/>
              <a:buChar char="•"/>
            </a:pPr>
            <a:r>
              <a:rPr lang="en-GB" sz="2400" dirty="0">
                <a:solidFill>
                  <a:schemeClr val="tx1">
                    <a:lumMod val="75000"/>
                    <a:lumOff val="25000"/>
                  </a:schemeClr>
                </a:solidFill>
              </a:rPr>
              <a:t>Keep warm.</a:t>
            </a:r>
          </a:p>
          <a:p>
            <a:pPr marL="457189" indent="-457189">
              <a:buFont typeface="Arial" panose="020B0604020202020204" pitchFamily="34" charset="0"/>
              <a:buChar char="•"/>
            </a:pPr>
            <a:r>
              <a:rPr lang="en-GB" sz="2400" dirty="0">
                <a:solidFill>
                  <a:schemeClr val="tx1">
                    <a:lumMod val="75000"/>
                    <a:lumOff val="25000"/>
                  </a:schemeClr>
                </a:solidFill>
              </a:rPr>
              <a:t>Keep cool.</a:t>
            </a:r>
          </a:p>
        </p:txBody>
      </p:sp>
      <p:pic>
        <p:nvPicPr>
          <p:cNvPr id="4" name="Picture 3">
            <a:extLst>
              <a:ext uri="{FF2B5EF4-FFF2-40B4-BE49-F238E27FC236}">
                <a16:creationId xmlns:a16="http://schemas.microsoft.com/office/drawing/2014/main" id="{6FE2539B-F4D4-43D0-8CD8-E47C47280393}"/>
              </a:ext>
            </a:extLst>
          </p:cNvPr>
          <p:cNvPicPr>
            <a:picLocks noChangeAspect="1"/>
          </p:cNvPicPr>
          <p:nvPr/>
        </p:nvPicPr>
        <p:blipFill>
          <a:blip r:embed="rId2"/>
          <a:stretch>
            <a:fillRect/>
          </a:stretch>
        </p:blipFill>
        <p:spPr>
          <a:xfrm>
            <a:off x="6253164" y="2277629"/>
            <a:ext cx="5182080" cy="3533236"/>
          </a:xfrm>
          <a:prstGeom prst="rect">
            <a:avLst/>
          </a:prstGeom>
        </p:spPr>
      </p:pic>
      <p:sp>
        <p:nvSpPr>
          <p:cNvPr id="9" name="Google Shape;74;p16">
            <a:extLst>
              <a:ext uri="{FF2B5EF4-FFF2-40B4-BE49-F238E27FC236}">
                <a16:creationId xmlns:a16="http://schemas.microsoft.com/office/drawing/2014/main" id="{E99DA847-B69D-4441-AF00-4C39937B2D97}"/>
              </a:ext>
            </a:extLst>
          </p:cNvPr>
          <p:cNvSpPr txBox="1">
            <a:spLocks/>
          </p:cNvSpPr>
          <p:nvPr/>
        </p:nvSpPr>
        <p:spPr>
          <a:xfrm>
            <a:off x="463700" y="1257067"/>
            <a:ext cx="11360800" cy="763600"/>
          </a:xfrm>
          <a:prstGeom prst="rect">
            <a:avLst/>
          </a:prstGeom>
          <a:noFill/>
          <a:ln>
            <a:noFill/>
          </a:ln>
        </p:spPr>
        <p:txBody>
          <a:bodyPr spcFirstLastPara="1" wrap="square" lIns="121900" tIns="121900" rIns="121900" bIns="121900" anchor="t" anchorCtr="0">
            <a:normAutofit fontScale="67500" lnSpcReduction="20000"/>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indent="0"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pPr algn="l"/>
            <a:r>
              <a:rPr lang="en-GB" sz="5867" dirty="0"/>
              <a:t>Activity (optional)</a:t>
            </a:r>
          </a:p>
        </p:txBody>
      </p:sp>
    </p:spTree>
    <p:extLst>
      <p:ext uri="{BB962C8B-B14F-4D97-AF65-F5344CB8AC3E}">
        <p14:creationId xmlns:p14="http://schemas.microsoft.com/office/powerpoint/2010/main" val="1248100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1" y="-2514"/>
            <a:ext cx="12191999" cy="707886"/>
          </a:xfrm>
          <a:solidFill>
            <a:schemeClr val="accent4">
              <a:lumMod val="60000"/>
              <a:lumOff val="40000"/>
            </a:schemeClr>
          </a:solidFill>
        </p:spPr>
        <p:txBody>
          <a:bodyPr>
            <a:normAutofit/>
          </a:bodyPr>
          <a:lstStyle/>
          <a:p>
            <a:r>
              <a:rPr lang="en-GB" sz="4300" b="1" dirty="0"/>
              <a:t>What Functions does your Challenge need?</a:t>
            </a:r>
          </a:p>
        </p:txBody>
      </p:sp>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173260" y="1557503"/>
            <a:ext cx="3082903" cy="4351338"/>
          </a:xfrm>
        </p:spPr>
        <p:txBody>
          <a:bodyPr/>
          <a:lstStyle/>
          <a:p>
            <a:pPr marL="0" indent="0">
              <a:buNone/>
            </a:pPr>
            <a:r>
              <a:rPr lang="en-GB" dirty="0"/>
              <a:t>Read through the Functions Handout.</a:t>
            </a:r>
          </a:p>
          <a:p>
            <a:pPr marL="0" indent="0">
              <a:buNone/>
            </a:pPr>
            <a:endParaRPr lang="en-GB" dirty="0"/>
          </a:p>
          <a:p>
            <a:pPr marL="0" indent="0">
              <a:buNone/>
            </a:pPr>
            <a:r>
              <a:rPr lang="en-GB" dirty="0"/>
              <a:t>Highlight the Functions you think might be useful to solve your Challenge.</a:t>
            </a:r>
          </a:p>
        </p:txBody>
      </p:sp>
      <p:pic>
        <p:nvPicPr>
          <p:cNvPr id="8" name="Picture 7">
            <a:extLst>
              <a:ext uri="{FF2B5EF4-FFF2-40B4-BE49-F238E27FC236}">
                <a16:creationId xmlns:a16="http://schemas.microsoft.com/office/drawing/2014/main" id="{8AE181D7-04EE-80B1-9237-D7586104D604}"/>
              </a:ext>
            </a:extLst>
          </p:cNvPr>
          <p:cNvPicPr>
            <a:picLocks noChangeAspect="1"/>
          </p:cNvPicPr>
          <p:nvPr/>
        </p:nvPicPr>
        <p:blipFill rotWithShape="1">
          <a:blip r:embed="rId2">
            <a:extLst>
              <a:ext uri="{28A0092B-C50C-407E-A947-70E740481C1C}">
                <a14:useLocalDpi xmlns:a14="http://schemas.microsoft.com/office/drawing/2010/main" val="0"/>
              </a:ext>
            </a:extLst>
          </a:blip>
          <a:srcRect l="24412" t="6154" r="13010" b="16638"/>
          <a:stretch/>
        </p:blipFill>
        <p:spPr>
          <a:xfrm>
            <a:off x="3133361" y="1355015"/>
            <a:ext cx="7640515" cy="5301762"/>
          </a:xfrm>
          <a:prstGeom prst="rect">
            <a:avLst/>
          </a:prstGeom>
        </p:spPr>
      </p:pic>
      <p:sp>
        <p:nvSpPr>
          <p:cNvPr id="5" name="Star: 5 Points 4">
            <a:extLst>
              <a:ext uri="{FF2B5EF4-FFF2-40B4-BE49-F238E27FC236}">
                <a16:creationId xmlns:a16="http://schemas.microsoft.com/office/drawing/2014/main" id="{272F0B50-9C2A-6164-4F76-DF17237AF97E}"/>
              </a:ext>
            </a:extLst>
          </p:cNvPr>
          <p:cNvSpPr/>
          <p:nvPr/>
        </p:nvSpPr>
        <p:spPr>
          <a:xfrm>
            <a:off x="9496703" y="-504592"/>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66A256A5-95B5-062C-14D4-6F8E27D2B805}"/>
              </a:ext>
            </a:extLst>
          </p:cNvPr>
          <p:cNvSpPr txBox="1"/>
          <p:nvPr/>
        </p:nvSpPr>
        <p:spPr>
          <a:xfrm>
            <a:off x="10346449" y="499564"/>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4047572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CA3A43-9147-B550-1E10-45D817A3F095}"/>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Writing Research Questions</a:t>
            </a:r>
          </a:p>
        </p:txBody>
      </p:sp>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320963" y="1765129"/>
            <a:ext cx="9645073" cy="4351338"/>
          </a:xfrm>
        </p:spPr>
        <p:txBody>
          <a:bodyPr/>
          <a:lstStyle/>
          <a:p>
            <a:pPr marL="0" indent="0">
              <a:buNone/>
            </a:pPr>
            <a:r>
              <a:rPr lang="en-GB" dirty="0"/>
              <a:t>We need to write Research Questions which nature can answer.</a:t>
            </a:r>
          </a:p>
        </p:txBody>
      </p:sp>
      <p:sp>
        <p:nvSpPr>
          <p:cNvPr id="5" name="Star: 5 Points 4">
            <a:extLst>
              <a:ext uri="{FF2B5EF4-FFF2-40B4-BE49-F238E27FC236}">
                <a16:creationId xmlns:a16="http://schemas.microsoft.com/office/drawing/2014/main" id="{272F0B50-9C2A-6164-4F76-DF17237AF97E}"/>
              </a:ext>
            </a:extLst>
          </p:cNvPr>
          <p:cNvSpPr/>
          <p:nvPr/>
        </p:nvSpPr>
        <p:spPr>
          <a:xfrm>
            <a:off x="9496703" y="201223"/>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66A256A5-95B5-062C-14D4-6F8E27D2B805}"/>
              </a:ext>
            </a:extLst>
          </p:cNvPr>
          <p:cNvSpPr txBox="1"/>
          <p:nvPr/>
        </p:nvSpPr>
        <p:spPr>
          <a:xfrm>
            <a:off x="10346449" y="1057243"/>
            <a:ext cx="1191490" cy="707886"/>
          </a:xfrm>
          <a:prstGeom prst="rect">
            <a:avLst/>
          </a:prstGeom>
          <a:noFill/>
        </p:spPr>
        <p:txBody>
          <a:bodyPr wrap="square" rtlCol="0">
            <a:spAutoFit/>
          </a:bodyPr>
          <a:lstStyle/>
          <a:p>
            <a:pPr algn="ctr"/>
            <a:r>
              <a:rPr lang="en-GB" sz="2000" b="1" dirty="0"/>
              <a:t>10 minutes</a:t>
            </a:r>
          </a:p>
        </p:txBody>
      </p:sp>
      <p:sp>
        <p:nvSpPr>
          <p:cNvPr id="8" name="TextBox 7">
            <a:extLst>
              <a:ext uri="{FF2B5EF4-FFF2-40B4-BE49-F238E27FC236}">
                <a16:creationId xmlns:a16="http://schemas.microsoft.com/office/drawing/2014/main" id="{465BEE3B-A1B0-5F04-B386-D8925019CDA5}"/>
              </a:ext>
            </a:extLst>
          </p:cNvPr>
          <p:cNvSpPr txBox="1"/>
          <p:nvPr/>
        </p:nvSpPr>
        <p:spPr>
          <a:xfrm>
            <a:off x="320963" y="2274248"/>
            <a:ext cx="11104712" cy="4093428"/>
          </a:xfrm>
          <a:prstGeom prst="rect">
            <a:avLst/>
          </a:prstGeom>
          <a:solidFill>
            <a:schemeClr val="accent2">
              <a:lumMod val="25000"/>
              <a:lumOff val="75000"/>
            </a:schemeClr>
          </a:solidFill>
        </p:spPr>
        <p:txBody>
          <a:bodyPr wrap="square" rtlCol="0">
            <a:spAutoFit/>
          </a:bodyPr>
          <a:lstStyle/>
          <a:p>
            <a:r>
              <a:rPr lang="en-US" sz="2000" dirty="0">
                <a:solidFill>
                  <a:schemeClr val="tx1">
                    <a:lumMod val="75000"/>
                    <a:lumOff val="25000"/>
                  </a:schemeClr>
                </a:solidFill>
              </a:rPr>
              <a:t>For example…</a:t>
            </a:r>
          </a:p>
          <a:p>
            <a:endParaRPr lang="en-US" sz="2000" dirty="0">
              <a:solidFill>
                <a:schemeClr val="tx1">
                  <a:lumMod val="75000"/>
                  <a:lumOff val="25000"/>
                </a:schemeClr>
              </a:solidFill>
            </a:endParaRPr>
          </a:p>
          <a:p>
            <a:r>
              <a:rPr lang="en-US" sz="2000" dirty="0">
                <a:solidFill>
                  <a:schemeClr val="tx1">
                    <a:lumMod val="75000"/>
                    <a:lumOff val="25000"/>
                  </a:schemeClr>
                </a:solidFill>
              </a:rPr>
              <a:t>Perhaps are interested in designing a better bicycle helmet. If we asked:</a:t>
            </a:r>
          </a:p>
          <a:p>
            <a:endParaRPr lang="en-US" sz="2000" dirty="0">
              <a:solidFill>
                <a:schemeClr val="tx1">
                  <a:lumMod val="75000"/>
                  <a:lumOff val="25000"/>
                </a:schemeClr>
              </a:solidFill>
            </a:endParaRPr>
          </a:p>
          <a:p>
            <a:r>
              <a:rPr lang="en-US" sz="2000" dirty="0">
                <a:solidFill>
                  <a:schemeClr val="tx1">
                    <a:lumMod val="75000"/>
                    <a:lumOff val="25000"/>
                  </a:schemeClr>
                </a:solidFill>
              </a:rPr>
              <a:t>	</a:t>
            </a:r>
            <a:r>
              <a:rPr lang="en-US" sz="2000" dirty="0">
                <a:solidFill>
                  <a:srgbClr val="FF0000"/>
                </a:solidFill>
              </a:rPr>
              <a:t>How does nature built bicycle helmets?</a:t>
            </a:r>
          </a:p>
          <a:p>
            <a:endParaRPr lang="en-US" sz="2000" dirty="0">
              <a:solidFill>
                <a:schemeClr val="tx1">
                  <a:lumMod val="75000"/>
                  <a:lumOff val="25000"/>
                </a:schemeClr>
              </a:solidFill>
            </a:endParaRPr>
          </a:p>
          <a:p>
            <a:r>
              <a:rPr lang="en-US" sz="2000" dirty="0">
                <a:solidFill>
                  <a:schemeClr val="tx1">
                    <a:lumMod val="75000"/>
                    <a:lumOff val="25000"/>
                  </a:schemeClr>
                </a:solidFill>
              </a:rPr>
              <a:t>We would have no response because nature does not do this. But what if we thought about the function required in a good helmet e.g. absorb impact.</a:t>
            </a:r>
          </a:p>
          <a:p>
            <a:endParaRPr lang="en-US" sz="2000" dirty="0">
              <a:solidFill>
                <a:schemeClr val="tx1">
                  <a:lumMod val="75000"/>
                  <a:lumOff val="25000"/>
                </a:schemeClr>
              </a:solidFill>
            </a:endParaRPr>
          </a:p>
          <a:p>
            <a:r>
              <a:rPr lang="en-US" sz="2000" dirty="0">
                <a:solidFill>
                  <a:srgbClr val="FF0000"/>
                </a:solidFill>
              </a:rPr>
              <a:t>	How does nature absorb impact?</a:t>
            </a:r>
          </a:p>
          <a:p>
            <a:endParaRPr lang="en-US" sz="2000" dirty="0">
              <a:solidFill>
                <a:schemeClr val="tx1">
                  <a:lumMod val="75000"/>
                  <a:lumOff val="25000"/>
                </a:schemeClr>
              </a:solidFill>
            </a:endParaRPr>
          </a:p>
          <a:p>
            <a:r>
              <a:rPr lang="en-US" sz="2000" dirty="0">
                <a:solidFill>
                  <a:schemeClr val="tx1">
                    <a:lumMod val="75000"/>
                    <a:lumOff val="25000"/>
                  </a:schemeClr>
                </a:solidFill>
              </a:rPr>
              <a:t>This is a question nature can help us answer e.g. observe woodpeckers hammering trees with their beak or male bison butting heads.</a:t>
            </a:r>
          </a:p>
        </p:txBody>
      </p:sp>
    </p:spTree>
    <p:extLst>
      <p:ext uri="{BB962C8B-B14F-4D97-AF65-F5344CB8AC3E}">
        <p14:creationId xmlns:p14="http://schemas.microsoft.com/office/powerpoint/2010/main" val="3852180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A3830F-94CE-2DC8-7922-251331FB0810}"/>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Writing Research Questions</a:t>
            </a:r>
          </a:p>
        </p:txBody>
      </p:sp>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320963" y="1765129"/>
            <a:ext cx="9645073" cy="4351338"/>
          </a:xfrm>
        </p:spPr>
        <p:txBody>
          <a:bodyPr>
            <a:normAutofit fontScale="85000" lnSpcReduction="20000"/>
          </a:bodyPr>
          <a:lstStyle/>
          <a:p>
            <a:pPr marL="0" indent="0">
              <a:buNone/>
            </a:pPr>
            <a:r>
              <a:rPr lang="en-GB" dirty="0"/>
              <a:t>To write your Research Questions…</a:t>
            </a:r>
          </a:p>
          <a:p>
            <a:pPr marL="0" indent="0">
              <a:buNone/>
            </a:pPr>
            <a:endParaRPr lang="en-GB" dirty="0"/>
          </a:p>
          <a:p>
            <a:pPr marL="0" indent="0">
              <a:buNone/>
            </a:pPr>
            <a:r>
              <a:rPr lang="en-GB" dirty="0"/>
              <a:t>STEP 1: take the Function you have already identified.</a:t>
            </a:r>
          </a:p>
          <a:p>
            <a:pPr marL="0" indent="0">
              <a:buNone/>
            </a:pPr>
            <a:r>
              <a:rPr lang="en-GB" dirty="0"/>
              <a:t>STEP 2: turn it into a question using the following…</a:t>
            </a:r>
          </a:p>
          <a:p>
            <a:pPr marL="0" indent="0">
              <a:buNone/>
            </a:pPr>
            <a:endParaRPr lang="en-GB" dirty="0"/>
          </a:p>
          <a:p>
            <a:pPr marL="0" indent="0">
              <a:buNone/>
            </a:pPr>
            <a:r>
              <a:rPr lang="en-GB" dirty="0"/>
              <a:t>How does nature…(store water)?</a:t>
            </a:r>
          </a:p>
          <a:p>
            <a:pPr marL="0" indent="0">
              <a:buNone/>
            </a:pPr>
            <a:r>
              <a:rPr lang="en-GB" dirty="0"/>
              <a:t>How does nature…(maintain temperature)?</a:t>
            </a:r>
          </a:p>
          <a:p>
            <a:pPr marL="0" indent="0">
              <a:buNone/>
            </a:pPr>
            <a:endParaRPr lang="en-GB" dirty="0"/>
          </a:p>
          <a:p>
            <a:pPr marL="0" indent="0">
              <a:buNone/>
            </a:pPr>
            <a:r>
              <a:rPr lang="en-GB" dirty="0"/>
              <a:t>Avoid questions which are too human focused such as:</a:t>
            </a:r>
          </a:p>
          <a:p>
            <a:r>
              <a:rPr lang="en-GB" dirty="0"/>
              <a:t>How does nature build houses.</a:t>
            </a:r>
          </a:p>
          <a:p>
            <a:r>
              <a:rPr lang="en-GB" dirty="0"/>
              <a:t>How does nature produce chemical free paint.</a:t>
            </a:r>
          </a:p>
        </p:txBody>
      </p:sp>
      <p:sp>
        <p:nvSpPr>
          <p:cNvPr id="5" name="Star: 5 Points 4">
            <a:extLst>
              <a:ext uri="{FF2B5EF4-FFF2-40B4-BE49-F238E27FC236}">
                <a16:creationId xmlns:a16="http://schemas.microsoft.com/office/drawing/2014/main" id="{272F0B50-9C2A-6164-4F76-DF17237AF97E}"/>
              </a:ext>
            </a:extLst>
          </p:cNvPr>
          <p:cNvSpPr/>
          <p:nvPr/>
        </p:nvSpPr>
        <p:spPr>
          <a:xfrm>
            <a:off x="9496703" y="201223"/>
            <a:ext cx="2890982" cy="24199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TextBox 5">
            <a:extLst>
              <a:ext uri="{FF2B5EF4-FFF2-40B4-BE49-F238E27FC236}">
                <a16:creationId xmlns:a16="http://schemas.microsoft.com/office/drawing/2014/main" id="{66A256A5-95B5-062C-14D4-6F8E27D2B805}"/>
              </a:ext>
            </a:extLst>
          </p:cNvPr>
          <p:cNvSpPr txBox="1"/>
          <p:nvPr/>
        </p:nvSpPr>
        <p:spPr>
          <a:xfrm>
            <a:off x="10346449" y="1057243"/>
            <a:ext cx="1191490" cy="707886"/>
          </a:xfrm>
          <a:prstGeom prst="rect">
            <a:avLst/>
          </a:prstGeom>
          <a:noFill/>
        </p:spPr>
        <p:txBody>
          <a:bodyPr wrap="square" rtlCol="0">
            <a:spAutoFit/>
          </a:bodyPr>
          <a:lstStyle/>
          <a:p>
            <a:pPr algn="ctr"/>
            <a:r>
              <a:rPr lang="en-GB" sz="2000" b="1" dirty="0"/>
              <a:t>10 minutes</a:t>
            </a:r>
          </a:p>
        </p:txBody>
      </p:sp>
    </p:spTree>
    <p:extLst>
      <p:ext uri="{BB962C8B-B14F-4D97-AF65-F5344CB8AC3E}">
        <p14:creationId xmlns:p14="http://schemas.microsoft.com/office/powerpoint/2010/main" val="3357634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59200-4A09-6720-C1B4-6FEFA8022FC4}"/>
              </a:ext>
            </a:extLst>
          </p:cNvPr>
          <p:cNvPicPr>
            <a:picLocks noChangeAspect="1"/>
          </p:cNvPicPr>
          <p:nvPr/>
        </p:nvPicPr>
        <p:blipFill>
          <a:blip r:embed="rId2"/>
          <a:stretch>
            <a:fillRect/>
          </a:stretch>
        </p:blipFill>
        <p:spPr>
          <a:xfrm>
            <a:off x="1412021" y="705372"/>
            <a:ext cx="8790332" cy="6054436"/>
          </a:xfrm>
          <a:prstGeom prst="rect">
            <a:avLst/>
          </a:prstGeom>
        </p:spPr>
      </p:pic>
      <p:sp>
        <p:nvSpPr>
          <p:cNvPr id="4" name="Title 1">
            <a:extLst>
              <a:ext uri="{FF2B5EF4-FFF2-40B4-BE49-F238E27FC236}">
                <a16:creationId xmlns:a16="http://schemas.microsoft.com/office/drawing/2014/main" id="{9F214C18-4D14-1051-FF4C-A01D01C2C35B}"/>
              </a:ext>
            </a:extLst>
          </p:cNvPr>
          <p:cNvSpPr txBox="1">
            <a:spLocks/>
          </p:cNvSpPr>
          <p:nvPr/>
        </p:nvSpPr>
        <p:spPr>
          <a:xfrm>
            <a:off x="-1" y="-2514"/>
            <a:ext cx="12191999" cy="707886"/>
          </a:xfrm>
          <a:prstGeom prst="rect">
            <a:avLst/>
          </a:prstGeom>
          <a:solidFill>
            <a:schemeClr val="accent4">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Add your data to the </a:t>
            </a:r>
            <a:r>
              <a:rPr lang="en-GB" sz="4300" b="1" dirty="0" err="1"/>
              <a:t>NatEnt</a:t>
            </a:r>
            <a:r>
              <a:rPr lang="en-GB" sz="4300" b="1" dirty="0"/>
              <a:t> platform</a:t>
            </a:r>
          </a:p>
        </p:txBody>
      </p:sp>
      <p:sp>
        <p:nvSpPr>
          <p:cNvPr id="9" name="Arrow: Right 8">
            <a:extLst>
              <a:ext uri="{FF2B5EF4-FFF2-40B4-BE49-F238E27FC236}">
                <a16:creationId xmlns:a16="http://schemas.microsoft.com/office/drawing/2014/main" id="{08ACB153-84A4-178C-895D-A7AAC317A755}"/>
              </a:ext>
            </a:extLst>
          </p:cNvPr>
          <p:cNvSpPr/>
          <p:nvPr/>
        </p:nvSpPr>
        <p:spPr>
          <a:xfrm rot="20961469">
            <a:off x="403058" y="6299559"/>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B9B20D55-2A55-6CF6-1583-5ACB8CD40189}"/>
              </a:ext>
            </a:extLst>
          </p:cNvPr>
          <p:cNvSpPr/>
          <p:nvPr/>
        </p:nvSpPr>
        <p:spPr>
          <a:xfrm rot="8755698">
            <a:off x="9069871" y="3089409"/>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A38DF14-6E42-93E2-4D65-E8E571B3FDD4}"/>
              </a:ext>
            </a:extLst>
          </p:cNvPr>
          <p:cNvSpPr txBox="1"/>
          <p:nvPr/>
        </p:nvSpPr>
        <p:spPr>
          <a:xfrm>
            <a:off x="9153894" y="2509515"/>
            <a:ext cx="2941639" cy="369332"/>
          </a:xfrm>
          <a:prstGeom prst="rect">
            <a:avLst/>
          </a:prstGeom>
          <a:solidFill>
            <a:schemeClr val="accent2">
              <a:lumMod val="60000"/>
              <a:lumOff val="40000"/>
            </a:schemeClr>
          </a:solidFill>
        </p:spPr>
        <p:txBody>
          <a:bodyPr wrap="none" rtlCol="0">
            <a:spAutoFit/>
          </a:bodyPr>
          <a:lstStyle/>
          <a:p>
            <a:r>
              <a:rPr lang="en-GB" dirty="0"/>
              <a:t>Add Research Questions here</a:t>
            </a:r>
          </a:p>
        </p:txBody>
      </p:sp>
    </p:spTree>
    <p:extLst>
      <p:ext uri="{BB962C8B-B14F-4D97-AF65-F5344CB8AC3E}">
        <p14:creationId xmlns:p14="http://schemas.microsoft.com/office/powerpoint/2010/main" val="67222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E9DCF7-122D-B3EE-E643-34162BA5777F}"/>
              </a:ext>
            </a:extLst>
          </p:cNvPr>
          <p:cNvSpPr txBox="1">
            <a:spLocks/>
          </p:cNvSpPr>
          <p:nvPr/>
        </p:nvSpPr>
        <p:spPr>
          <a:xfrm>
            <a:off x="-1" y="-2514"/>
            <a:ext cx="12191999" cy="70788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Biomimicry Introduction: Scavenger Hunt</a:t>
            </a:r>
          </a:p>
        </p:txBody>
      </p:sp>
      <p:sp>
        <p:nvSpPr>
          <p:cNvPr id="6" name="TextBox 5">
            <a:extLst>
              <a:ext uri="{FF2B5EF4-FFF2-40B4-BE49-F238E27FC236}">
                <a16:creationId xmlns:a16="http://schemas.microsoft.com/office/drawing/2014/main" id="{CFD1B4BD-D56F-1FC2-76EE-A45ACE3B8BE4}"/>
              </a:ext>
            </a:extLst>
          </p:cNvPr>
          <p:cNvSpPr txBox="1"/>
          <p:nvPr/>
        </p:nvSpPr>
        <p:spPr>
          <a:xfrm>
            <a:off x="651541" y="2197893"/>
            <a:ext cx="5151382" cy="2462213"/>
          </a:xfrm>
          <a:prstGeom prst="rect">
            <a:avLst/>
          </a:prstGeom>
          <a:noFill/>
        </p:spPr>
        <p:txBody>
          <a:bodyPr wrap="square">
            <a:spAutoFit/>
          </a:bodyPr>
          <a:lstStyle/>
          <a:p>
            <a:r>
              <a:rPr lang="en-GB" sz="2200" dirty="0">
                <a:effectLst/>
                <a:ea typeface="Calibri" panose="020F0502020204030204" pitchFamily="34" charset="0"/>
                <a:cs typeface="Times New Roman" panose="02020603050405020304" pitchFamily="18" charset="0"/>
              </a:rPr>
              <a:t>It can be useful to search nature for specific functions and then to consider the strategy nature uses to achieve these functions. </a:t>
            </a:r>
          </a:p>
          <a:p>
            <a:endParaRPr lang="en-GB" sz="2200" dirty="0">
              <a:cs typeface="Times New Roman" panose="02020603050405020304" pitchFamily="18" charset="0"/>
            </a:endParaRPr>
          </a:p>
          <a:p>
            <a:r>
              <a:rPr lang="en-GB" sz="2200" b="1" dirty="0">
                <a:solidFill>
                  <a:srgbClr val="0070C0"/>
                </a:solidFill>
                <a:cs typeface="Times New Roman" panose="02020603050405020304" pitchFamily="18" charset="0"/>
              </a:rPr>
              <a:t>Go on a scavenger hunt! </a:t>
            </a:r>
            <a:r>
              <a:rPr lang="en-GB" sz="2200" dirty="0">
                <a:cs typeface="Times New Roman" panose="02020603050405020304" pitchFamily="18" charset="0"/>
              </a:rPr>
              <a:t>Take a function card(s) and see how many examples of your function you can find in nature. </a:t>
            </a:r>
          </a:p>
        </p:txBody>
      </p:sp>
      <p:pic>
        <p:nvPicPr>
          <p:cNvPr id="3" name="Picture 2">
            <a:extLst>
              <a:ext uri="{FF2B5EF4-FFF2-40B4-BE49-F238E27FC236}">
                <a16:creationId xmlns:a16="http://schemas.microsoft.com/office/drawing/2014/main" id="{1CAF2301-AF8D-026B-374D-3782261E4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031" y="1151791"/>
            <a:ext cx="3963133" cy="5284177"/>
          </a:xfrm>
          <a:prstGeom prst="rect">
            <a:avLst/>
          </a:prstGeom>
        </p:spPr>
      </p:pic>
    </p:spTree>
    <p:extLst>
      <p:ext uri="{BB962C8B-B14F-4D97-AF65-F5344CB8AC3E}">
        <p14:creationId xmlns:p14="http://schemas.microsoft.com/office/powerpoint/2010/main" val="3762691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5</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Exploring Nature for Solutions</a:t>
            </a:r>
          </a:p>
        </p:txBody>
      </p:sp>
      <p:sp>
        <p:nvSpPr>
          <p:cNvPr id="6" name="TextBox 5">
            <a:extLst>
              <a:ext uri="{FF2B5EF4-FFF2-40B4-BE49-F238E27FC236}">
                <a16:creationId xmlns:a16="http://schemas.microsoft.com/office/drawing/2014/main" id="{18B76BEA-7444-8946-96FE-7FA91380DFDE}"/>
              </a:ext>
            </a:extLst>
          </p:cNvPr>
          <p:cNvSpPr txBox="1"/>
          <p:nvPr/>
        </p:nvSpPr>
        <p:spPr>
          <a:xfrm>
            <a:off x="3422073" y="1217342"/>
            <a:ext cx="5347854" cy="923330"/>
          </a:xfrm>
          <a:prstGeom prst="rect">
            <a:avLst/>
          </a:prstGeom>
          <a:solidFill>
            <a:schemeClr val="accent1">
              <a:lumMod val="40000"/>
              <a:lumOff val="60000"/>
            </a:schemeClr>
          </a:solidFill>
        </p:spPr>
        <p:txBody>
          <a:bodyPr wrap="square" rtlCol="0">
            <a:spAutoFit/>
          </a:bodyPr>
          <a:lstStyle/>
          <a:p>
            <a:pPr algn="ctr"/>
            <a:r>
              <a:rPr lang="en-GB" sz="5400" dirty="0"/>
              <a:t>DISCOVER PHASE</a:t>
            </a:r>
          </a:p>
        </p:txBody>
      </p:sp>
    </p:spTree>
    <p:extLst>
      <p:ext uri="{BB962C8B-B14F-4D97-AF65-F5344CB8AC3E}">
        <p14:creationId xmlns:p14="http://schemas.microsoft.com/office/powerpoint/2010/main" val="105307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ED1DB-06F7-229D-053D-E9E41EDEB6FF}"/>
              </a:ext>
            </a:extLst>
          </p:cNvPr>
          <p:cNvSpPr>
            <a:spLocks noGrp="1"/>
          </p:cNvSpPr>
          <p:nvPr>
            <p:ph idx="1"/>
          </p:nvPr>
        </p:nvSpPr>
        <p:spPr>
          <a:xfrm>
            <a:off x="573187" y="2480633"/>
            <a:ext cx="3493655" cy="501939"/>
          </a:xfrm>
        </p:spPr>
        <p:txBody>
          <a:bodyPr/>
          <a:lstStyle/>
          <a:p>
            <a:pPr marL="0" indent="0">
              <a:buNone/>
            </a:pPr>
            <a:r>
              <a:rPr lang="en-GB" dirty="0"/>
              <a:t>Go outside…</a:t>
            </a:r>
          </a:p>
        </p:txBody>
      </p:sp>
      <p:sp>
        <p:nvSpPr>
          <p:cNvPr id="10" name="Content Placeholder 2">
            <a:extLst>
              <a:ext uri="{FF2B5EF4-FFF2-40B4-BE49-F238E27FC236}">
                <a16:creationId xmlns:a16="http://schemas.microsoft.com/office/drawing/2014/main" id="{B0C09449-1848-93E9-CBE0-C2A192ADDE47}"/>
              </a:ext>
            </a:extLst>
          </p:cNvPr>
          <p:cNvSpPr txBox="1">
            <a:spLocks/>
          </p:cNvSpPr>
          <p:nvPr/>
        </p:nvSpPr>
        <p:spPr>
          <a:xfrm>
            <a:off x="4349171" y="2480633"/>
            <a:ext cx="3493655" cy="501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AskNature.org</a:t>
            </a:r>
          </a:p>
        </p:txBody>
      </p:sp>
      <p:sp>
        <p:nvSpPr>
          <p:cNvPr id="11" name="Content Placeholder 2">
            <a:extLst>
              <a:ext uri="{FF2B5EF4-FFF2-40B4-BE49-F238E27FC236}">
                <a16:creationId xmlns:a16="http://schemas.microsoft.com/office/drawing/2014/main" id="{C0432C9F-BB1E-7003-8A7E-5B4EF37D7448}"/>
              </a:ext>
            </a:extLst>
          </p:cNvPr>
          <p:cNvSpPr txBox="1">
            <a:spLocks/>
          </p:cNvSpPr>
          <p:nvPr/>
        </p:nvSpPr>
        <p:spPr>
          <a:xfrm>
            <a:off x="8357714" y="2480633"/>
            <a:ext cx="3493655" cy="501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Scientific papers</a:t>
            </a:r>
          </a:p>
        </p:txBody>
      </p:sp>
      <p:sp>
        <p:nvSpPr>
          <p:cNvPr id="12" name="Content Placeholder 2">
            <a:extLst>
              <a:ext uri="{FF2B5EF4-FFF2-40B4-BE49-F238E27FC236}">
                <a16:creationId xmlns:a16="http://schemas.microsoft.com/office/drawing/2014/main" id="{5D0A5941-6895-41D2-E577-8789D8E475E3}"/>
              </a:ext>
            </a:extLst>
          </p:cNvPr>
          <p:cNvSpPr txBox="1">
            <a:spLocks/>
          </p:cNvSpPr>
          <p:nvPr/>
        </p:nvSpPr>
        <p:spPr>
          <a:xfrm>
            <a:off x="419286" y="1010688"/>
            <a:ext cx="10515600" cy="1457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You are going to carry out research to find answers to your Research Questions. To answer your Research Questions, you will need to explore nature to discover answers. There are three approaches:</a:t>
            </a:r>
          </a:p>
        </p:txBody>
      </p:sp>
      <p:sp>
        <p:nvSpPr>
          <p:cNvPr id="14" name="Title 1">
            <a:extLst>
              <a:ext uri="{FF2B5EF4-FFF2-40B4-BE49-F238E27FC236}">
                <a16:creationId xmlns:a16="http://schemas.microsoft.com/office/drawing/2014/main" id="{E27853D5-6E89-BE69-0DAD-3B3DA65D7157}"/>
              </a:ext>
            </a:extLst>
          </p:cNvPr>
          <p:cNvSpPr txBox="1">
            <a:spLocks/>
          </p:cNvSpPr>
          <p:nvPr/>
        </p:nvSpPr>
        <p:spPr>
          <a:xfrm>
            <a:off x="0" y="0"/>
            <a:ext cx="12191999" cy="679744"/>
          </a:xfrm>
          <a:prstGeom prst="rect">
            <a:avLst/>
          </a:prstGeom>
          <a:solidFill>
            <a:schemeClr val="accent1">
              <a:lumMod val="40000"/>
              <a:lumOff val="6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How can we Explore Nature?</a:t>
            </a:r>
          </a:p>
        </p:txBody>
      </p:sp>
      <p:pic>
        <p:nvPicPr>
          <p:cNvPr id="4" name="Picture 3">
            <a:extLst>
              <a:ext uri="{FF2B5EF4-FFF2-40B4-BE49-F238E27FC236}">
                <a16:creationId xmlns:a16="http://schemas.microsoft.com/office/drawing/2014/main" id="{ACECF5EE-5FB1-4C8D-8E8F-EDC09AC04A71}"/>
              </a:ext>
            </a:extLst>
          </p:cNvPr>
          <p:cNvPicPr>
            <a:picLocks noChangeAspect="1"/>
          </p:cNvPicPr>
          <p:nvPr/>
        </p:nvPicPr>
        <p:blipFill rotWithShape="1">
          <a:blip r:embed="rId2"/>
          <a:srcRect t="21882"/>
          <a:stretch/>
        </p:blipFill>
        <p:spPr>
          <a:xfrm>
            <a:off x="4220743" y="2969858"/>
            <a:ext cx="2887980" cy="3844850"/>
          </a:xfrm>
          <a:prstGeom prst="rect">
            <a:avLst/>
          </a:prstGeom>
        </p:spPr>
      </p:pic>
      <p:pic>
        <p:nvPicPr>
          <p:cNvPr id="6" name="Picture 5">
            <a:extLst>
              <a:ext uri="{FF2B5EF4-FFF2-40B4-BE49-F238E27FC236}">
                <a16:creationId xmlns:a16="http://schemas.microsoft.com/office/drawing/2014/main" id="{6ED3562B-60F4-BAAA-55E9-D6927E9692D6}"/>
              </a:ext>
            </a:extLst>
          </p:cNvPr>
          <p:cNvPicPr>
            <a:picLocks noChangeAspect="1"/>
          </p:cNvPicPr>
          <p:nvPr/>
        </p:nvPicPr>
        <p:blipFill rotWithShape="1">
          <a:blip r:embed="rId3">
            <a:extLst>
              <a:ext uri="{28A0092B-C50C-407E-A947-70E740481C1C}">
                <a14:useLocalDpi xmlns:a14="http://schemas.microsoft.com/office/drawing/2010/main" val="0"/>
              </a:ext>
            </a:extLst>
          </a:blip>
          <a:srcRect l="37755" t="33835" r="35076"/>
          <a:stretch/>
        </p:blipFill>
        <p:spPr>
          <a:xfrm>
            <a:off x="419286" y="2982572"/>
            <a:ext cx="2353333" cy="3824166"/>
          </a:xfrm>
          <a:prstGeom prst="rect">
            <a:avLst/>
          </a:prstGeom>
        </p:spPr>
      </p:pic>
      <p:pic>
        <p:nvPicPr>
          <p:cNvPr id="8" name="Picture 7">
            <a:extLst>
              <a:ext uri="{FF2B5EF4-FFF2-40B4-BE49-F238E27FC236}">
                <a16:creationId xmlns:a16="http://schemas.microsoft.com/office/drawing/2014/main" id="{EEBA9D89-99F9-D2D8-A883-639672F8E2F9}"/>
              </a:ext>
            </a:extLst>
          </p:cNvPr>
          <p:cNvPicPr>
            <a:picLocks noChangeAspect="1"/>
          </p:cNvPicPr>
          <p:nvPr/>
        </p:nvPicPr>
        <p:blipFill>
          <a:blip r:embed="rId4"/>
          <a:stretch>
            <a:fillRect/>
          </a:stretch>
        </p:blipFill>
        <p:spPr>
          <a:xfrm>
            <a:off x="8293309" y="2969858"/>
            <a:ext cx="2719826" cy="3763371"/>
          </a:xfrm>
          <a:prstGeom prst="rect">
            <a:avLst/>
          </a:prstGeom>
        </p:spPr>
      </p:pic>
    </p:spTree>
    <p:extLst>
      <p:ext uri="{BB962C8B-B14F-4D97-AF65-F5344CB8AC3E}">
        <p14:creationId xmlns:p14="http://schemas.microsoft.com/office/powerpoint/2010/main" val="286131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612854A-C24C-5A39-FEEA-6610614F9980}"/>
              </a:ext>
            </a:extLst>
          </p:cNvPr>
          <p:cNvSpPr txBox="1">
            <a:spLocks/>
          </p:cNvSpPr>
          <p:nvPr/>
        </p:nvSpPr>
        <p:spPr>
          <a:xfrm>
            <a:off x="354430" y="1057821"/>
            <a:ext cx="11431169" cy="111975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buFont typeface="Arial" panose="020B0604020202020204" pitchFamily="34" charset="0"/>
              <a:buNone/>
            </a:pPr>
            <a:r>
              <a:rPr lang="en-GB" b="1" dirty="0"/>
              <a:t>Task: </a:t>
            </a:r>
            <a:r>
              <a:rPr lang="en-GB" dirty="0"/>
              <a:t>look at your list of functions needed for your Challenge, and your Research Questions; explore your school grounds / local park for examples of these functions in nature. Use the question areas below to help you make detailed observations.</a:t>
            </a:r>
            <a:endParaRPr lang="en-GB" b="1" dirty="0"/>
          </a:p>
        </p:txBody>
      </p:sp>
      <p:grpSp>
        <p:nvGrpSpPr>
          <p:cNvPr id="7" name="Group 6">
            <a:extLst>
              <a:ext uri="{FF2B5EF4-FFF2-40B4-BE49-F238E27FC236}">
                <a16:creationId xmlns:a16="http://schemas.microsoft.com/office/drawing/2014/main" id="{6AD3EC26-38C7-7250-43FA-3084A3C34331}"/>
              </a:ext>
            </a:extLst>
          </p:cNvPr>
          <p:cNvGrpSpPr/>
          <p:nvPr/>
        </p:nvGrpSpPr>
        <p:grpSpPr>
          <a:xfrm>
            <a:off x="1416523" y="2456873"/>
            <a:ext cx="8965150" cy="4033630"/>
            <a:chOff x="2" y="1412835"/>
            <a:chExt cx="6532486" cy="3540167"/>
          </a:xfrm>
        </p:grpSpPr>
        <p:sp>
          <p:nvSpPr>
            <p:cNvPr id="8" name="Rectangle 2">
              <a:extLst>
                <a:ext uri="{FF2B5EF4-FFF2-40B4-BE49-F238E27FC236}">
                  <a16:creationId xmlns:a16="http://schemas.microsoft.com/office/drawing/2014/main" id="{9A7EEE43-5528-A963-AF3A-363463EB76FB}"/>
                </a:ext>
              </a:extLst>
            </p:cNvPr>
            <p:cNvSpPr>
              <a:spLocks noChangeArrowheads="1"/>
            </p:cNvSpPr>
            <p:nvPr/>
          </p:nvSpPr>
          <p:spPr bwMode="auto">
            <a:xfrm>
              <a:off x="2" y="1412835"/>
              <a:ext cx="5519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9" name="Google Shape;200;p35">
              <a:extLst>
                <a:ext uri="{FF2B5EF4-FFF2-40B4-BE49-F238E27FC236}">
                  <a16:creationId xmlns:a16="http://schemas.microsoft.com/office/drawing/2014/main" id="{1BCC7C51-A0B0-075F-24BE-77C028640C7D}"/>
                </a:ext>
              </a:extLst>
            </p:cNvPr>
            <p:cNvSpPr/>
            <p:nvPr/>
          </p:nvSpPr>
          <p:spPr>
            <a:xfrm>
              <a:off x="1964621" y="2008843"/>
              <a:ext cx="2641276" cy="2187425"/>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Observations about your organism</a:t>
              </a:r>
              <a:endParaRPr sz="1200" dirty="0"/>
            </a:p>
          </p:txBody>
        </p:sp>
        <p:sp>
          <p:nvSpPr>
            <p:cNvPr id="14" name="Google Shape;201;p35">
              <a:extLst>
                <a:ext uri="{FF2B5EF4-FFF2-40B4-BE49-F238E27FC236}">
                  <a16:creationId xmlns:a16="http://schemas.microsoft.com/office/drawing/2014/main" id="{C1BF6B35-7385-B806-A1C6-E061BA166AF9}"/>
                </a:ext>
              </a:extLst>
            </p:cNvPr>
            <p:cNvSpPr txBox="1"/>
            <p:nvPr/>
          </p:nvSpPr>
          <p:spPr>
            <a:xfrm>
              <a:off x="2312781" y="1597501"/>
              <a:ext cx="1806041" cy="700500"/>
            </a:xfrm>
            <a:prstGeom prst="rect">
              <a:avLst/>
            </a:prstGeom>
            <a:noFill/>
            <a:ln>
              <a:noFill/>
            </a:ln>
          </p:spPr>
          <p:txBody>
            <a:bodyPr spcFirstLastPara="1" wrap="square" lIns="91425" tIns="91425" rIns="91425" bIns="91425" anchor="t" anchorCtr="0">
              <a:noAutofit/>
            </a:bodyPr>
            <a:lstStyle/>
            <a:p>
              <a:pPr algn="ctr"/>
              <a:r>
                <a:rPr lang="en" sz="1200" dirty="0">
                  <a:latin typeface="Calibri"/>
                  <a:ea typeface="Calibri"/>
                  <a:cs typeface="Calibri"/>
                  <a:sym typeface="Calibri"/>
                </a:rPr>
                <a:t>1. Describe its structure.</a:t>
              </a:r>
              <a:endParaRPr sz="1200" dirty="0">
                <a:latin typeface="Calibri"/>
                <a:ea typeface="Calibri"/>
                <a:cs typeface="Calibri"/>
                <a:sym typeface="Calibri"/>
              </a:endParaRPr>
            </a:p>
            <a:p>
              <a:pPr algn="ctr"/>
              <a:endParaRPr sz="1700" dirty="0">
                <a:latin typeface="Calibri"/>
                <a:ea typeface="Calibri"/>
                <a:cs typeface="Calibri"/>
                <a:sym typeface="Calibri"/>
              </a:endParaRPr>
            </a:p>
            <a:p>
              <a:pPr algn="ctr"/>
              <a:endParaRPr sz="1700" dirty="0">
                <a:latin typeface="Calibri"/>
                <a:ea typeface="Calibri"/>
                <a:cs typeface="Calibri"/>
                <a:sym typeface="Calibri"/>
              </a:endParaRPr>
            </a:p>
          </p:txBody>
        </p:sp>
        <p:sp>
          <p:nvSpPr>
            <p:cNvPr id="15" name="Google Shape;203;p35">
              <a:extLst>
                <a:ext uri="{FF2B5EF4-FFF2-40B4-BE49-F238E27FC236}">
                  <a16:creationId xmlns:a16="http://schemas.microsoft.com/office/drawing/2014/main" id="{8F8B799B-7A8E-FC13-EDC7-92BA70C715F5}"/>
                </a:ext>
              </a:extLst>
            </p:cNvPr>
            <p:cNvSpPr txBox="1"/>
            <p:nvPr/>
          </p:nvSpPr>
          <p:spPr>
            <a:xfrm>
              <a:off x="716314" y="2578405"/>
              <a:ext cx="1343917" cy="895484"/>
            </a:xfrm>
            <a:prstGeom prst="rect">
              <a:avLst/>
            </a:prstGeom>
            <a:noFill/>
            <a:ln>
              <a:noFill/>
            </a:ln>
          </p:spPr>
          <p:txBody>
            <a:bodyPr spcFirstLastPara="1" wrap="square" lIns="91425" tIns="91425" rIns="91425" bIns="91425" anchor="t" anchorCtr="0">
              <a:noAutofit/>
            </a:bodyPr>
            <a:lstStyle/>
            <a:p>
              <a:r>
                <a:rPr lang="en" sz="1200" dirty="0">
                  <a:latin typeface="Calibri"/>
                  <a:ea typeface="Calibri"/>
                  <a:cs typeface="Calibri"/>
                  <a:sym typeface="Calibri"/>
                </a:rPr>
                <a:t>2. </a:t>
              </a:r>
              <a:r>
                <a:rPr lang="en-GB" sz="1200" dirty="0">
                  <a:latin typeface="Calibri"/>
                  <a:ea typeface="Calibri"/>
                  <a:cs typeface="Calibri"/>
                  <a:sym typeface="Calibri"/>
                </a:rPr>
                <a:t>Look closely at the detail.</a:t>
              </a:r>
              <a:endParaRPr sz="1200" dirty="0">
                <a:latin typeface="Calibri"/>
                <a:ea typeface="Calibri"/>
                <a:cs typeface="Calibri"/>
                <a:sym typeface="Calibri"/>
              </a:endParaRPr>
            </a:p>
            <a:p>
              <a:endParaRPr sz="1700" dirty="0">
                <a:latin typeface="Calibri"/>
                <a:ea typeface="Calibri"/>
                <a:cs typeface="Calibri"/>
                <a:sym typeface="Calibri"/>
              </a:endParaRPr>
            </a:p>
            <a:p>
              <a:endParaRPr sz="1700" dirty="0">
                <a:latin typeface="Calibri"/>
                <a:ea typeface="Calibri"/>
                <a:cs typeface="Calibri"/>
                <a:sym typeface="Calibri"/>
              </a:endParaRPr>
            </a:p>
            <a:p>
              <a:endParaRPr sz="1700" dirty="0">
                <a:latin typeface="Calibri"/>
                <a:ea typeface="Calibri"/>
                <a:cs typeface="Calibri"/>
                <a:sym typeface="Calibri"/>
              </a:endParaRPr>
            </a:p>
          </p:txBody>
        </p:sp>
        <p:sp>
          <p:nvSpPr>
            <p:cNvPr id="16" name="Google Shape;204;p35">
              <a:extLst>
                <a:ext uri="{FF2B5EF4-FFF2-40B4-BE49-F238E27FC236}">
                  <a16:creationId xmlns:a16="http://schemas.microsoft.com/office/drawing/2014/main" id="{B4831729-4709-BAAB-6194-9B2A460219BA}"/>
                </a:ext>
              </a:extLst>
            </p:cNvPr>
            <p:cNvSpPr txBox="1"/>
            <p:nvPr/>
          </p:nvSpPr>
          <p:spPr>
            <a:xfrm>
              <a:off x="553735" y="4162139"/>
              <a:ext cx="2521060" cy="532642"/>
            </a:xfrm>
            <a:prstGeom prst="rect">
              <a:avLst/>
            </a:prstGeom>
            <a:noFill/>
            <a:ln>
              <a:noFill/>
            </a:ln>
          </p:spPr>
          <p:txBody>
            <a:bodyPr spcFirstLastPara="1" wrap="square" lIns="91425" tIns="91425" rIns="91425" bIns="91425" anchor="t" anchorCtr="0">
              <a:noAutofit/>
            </a:bodyPr>
            <a:lstStyle/>
            <a:p>
              <a:r>
                <a:rPr lang="en" sz="1200" dirty="0">
                  <a:latin typeface="Calibri"/>
                  <a:ea typeface="Calibri"/>
                  <a:cs typeface="Calibri"/>
                  <a:sym typeface="Calibri"/>
                </a:rPr>
                <a:t>3. What is its job (function) in nature?</a:t>
              </a:r>
              <a:endParaRPr sz="1200" dirty="0">
                <a:latin typeface="Calibri"/>
                <a:ea typeface="Calibri"/>
                <a:cs typeface="Calibri"/>
                <a:sym typeface="Calibri"/>
              </a:endParaRPr>
            </a:p>
          </p:txBody>
        </p:sp>
        <p:sp>
          <p:nvSpPr>
            <p:cNvPr id="17" name="Google Shape;202;p35">
              <a:extLst>
                <a:ext uri="{FF2B5EF4-FFF2-40B4-BE49-F238E27FC236}">
                  <a16:creationId xmlns:a16="http://schemas.microsoft.com/office/drawing/2014/main" id="{31F1D623-058E-9BFD-3672-124B929C726E}"/>
                </a:ext>
              </a:extLst>
            </p:cNvPr>
            <p:cNvSpPr txBox="1"/>
            <p:nvPr/>
          </p:nvSpPr>
          <p:spPr>
            <a:xfrm>
              <a:off x="4505749" y="2402053"/>
              <a:ext cx="2026739" cy="700500"/>
            </a:xfrm>
            <a:prstGeom prst="rect">
              <a:avLst/>
            </a:prstGeom>
            <a:noFill/>
            <a:ln>
              <a:noFill/>
            </a:ln>
          </p:spPr>
          <p:txBody>
            <a:bodyPr spcFirstLastPara="1" wrap="square" lIns="91425" tIns="91425" rIns="91425" bIns="91425" anchor="t" anchorCtr="0">
              <a:noAutofit/>
            </a:bodyPr>
            <a:lstStyle/>
            <a:p>
              <a:r>
                <a:rPr lang="en" sz="1200" dirty="0">
                  <a:latin typeface="Calibri"/>
                  <a:ea typeface="Calibri"/>
                  <a:cs typeface="Calibri"/>
                  <a:sym typeface="Calibri"/>
                </a:rPr>
                <a:t>4. How does it move?</a:t>
              </a:r>
              <a:endParaRPr sz="1200" dirty="0">
                <a:latin typeface="Calibri"/>
                <a:ea typeface="Calibri"/>
                <a:cs typeface="Calibri"/>
                <a:sym typeface="Calibri"/>
              </a:endParaRPr>
            </a:p>
          </p:txBody>
        </p:sp>
        <p:sp>
          <p:nvSpPr>
            <p:cNvPr id="18" name="Google Shape;206;p35">
              <a:extLst>
                <a:ext uri="{FF2B5EF4-FFF2-40B4-BE49-F238E27FC236}">
                  <a16:creationId xmlns:a16="http://schemas.microsoft.com/office/drawing/2014/main" id="{E34B3D1B-0E18-86F6-4566-BC6213A68AF1}"/>
                </a:ext>
              </a:extLst>
            </p:cNvPr>
            <p:cNvSpPr txBox="1"/>
            <p:nvPr/>
          </p:nvSpPr>
          <p:spPr>
            <a:xfrm>
              <a:off x="3981611" y="4089035"/>
              <a:ext cx="1749005" cy="7005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GB" sz="1200" dirty="0">
                  <a:solidFill>
                    <a:schemeClr val="dk1"/>
                  </a:solidFill>
                  <a:latin typeface="Calibri"/>
                  <a:ea typeface="Calibri"/>
                  <a:cs typeface="Calibri"/>
                  <a:sym typeface="Calibri"/>
                </a:rPr>
                <a:t>5. How can we use it to solve our challenge?</a:t>
              </a:r>
              <a:endParaRPr sz="1200" dirty="0">
                <a:solidFill>
                  <a:schemeClr val="dk1"/>
                </a:solidFill>
                <a:latin typeface="Calibri"/>
                <a:ea typeface="Calibri"/>
                <a:cs typeface="Calibri"/>
                <a:sym typeface="Calibri"/>
              </a:endParaRPr>
            </a:p>
            <a:p>
              <a:endParaRPr sz="1200" dirty="0">
                <a:latin typeface="Calibri"/>
                <a:ea typeface="Calibri"/>
                <a:cs typeface="Calibri"/>
                <a:sym typeface="Calibri"/>
              </a:endParaRPr>
            </a:p>
          </p:txBody>
        </p:sp>
        <p:sp>
          <p:nvSpPr>
            <p:cNvPr id="19" name="Rectangle: Rounded Corners 18">
              <a:extLst>
                <a:ext uri="{FF2B5EF4-FFF2-40B4-BE49-F238E27FC236}">
                  <a16:creationId xmlns:a16="http://schemas.microsoft.com/office/drawing/2014/main" id="{514EBF07-890F-C91A-0964-CDE58AED876E}"/>
                </a:ext>
              </a:extLst>
            </p:cNvPr>
            <p:cNvSpPr/>
            <p:nvPr/>
          </p:nvSpPr>
          <p:spPr>
            <a:xfrm>
              <a:off x="219517" y="1597503"/>
              <a:ext cx="6312971" cy="33554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itle 1">
            <a:extLst>
              <a:ext uri="{FF2B5EF4-FFF2-40B4-BE49-F238E27FC236}">
                <a16:creationId xmlns:a16="http://schemas.microsoft.com/office/drawing/2014/main" id="{1282884A-45E8-AE93-F77A-9545A37BF640}"/>
              </a:ext>
            </a:extLst>
          </p:cNvPr>
          <p:cNvSpPr txBox="1">
            <a:spLocks/>
          </p:cNvSpPr>
          <p:nvPr/>
        </p:nvSpPr>
        <p:spPr>
          <a:xfrm>
            <a:off x="0" y="0"/>
            <a:ext cx="12191999" cy="679744"/>
          </a:xfrm>
          <a:prstGeom prst="rect">
            <a:avLst/>
          </a:prstGeom>
          <a:solidFill>
            <a:schemeClr val="accent1">
              <a:lumMod val="40000"/>
              <a:lumOff val="6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Explore Nature – Go Outside</a:t>
            </a:r>
          </a:p>
        </p:txBody>
      </p:sp>
    </p:spTree>
    <p:extLst>
      <p:ext uri="{BB962C8B-B14F-4D97-AF65-F5344CB8AC3E}">
        <p14:creationId xmlns:p14="http://schemas.microsoft.com/office/powerpoint/2010/main" val="374692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944315-2868-48CF-2FB8-D0F340F75DF8}"/>
              </a:ext>
            </a:extLst>
          </p:cNvPr>
          <p:cNvSpPr txBox="1">
            <a:spLocks/>
          </p:cNvSpPr>
          <p:nvPr/>
        </p:nvSpPr>
        <p:spPr>
          <a:xfrm>
            <a:off x="184728" y="951285"/>
            <a:ext cx="11693236" cy="935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buFont typeface="Arial" panose="020B0604020202020204" pitchFamily="34" charset="0"/>
              <a:buNone/>
            </a:pPr>
            <a:r>
              <a:rPr lang="en-GB" sz="2600" dirty="0"/>
              <a:t>Getting outside is an excellent way to explore nature. But there are some excellent online resources too. Use your Function to search.</a:t>
            </a:r>
          </a:p>
        </p:txBody>
      </p:sp>
      <p:pic>
        <p:nvPicPr>
          <p:cNvPr id="4" name="Picture 3">
            <a:extLst>
              <a:ext uri="{FF2B5EF4-FFF2-40B4-BE49-F238E27FC236}">
                <a16:creationId xmlns:a16="http://schemas.microsoft.com/office/drawing/2014/main" id="{7F2032D6-EE72-2B78-9D22-659DF6CE33C4}"/>
              </a:ext>
            </a:extLst>
          </p:cNvPr>
          <p:cNvPicPr>
            <a:picLocks noChangeAspect="1"/>
          </p:cNvPicPr>
          <p:nvPr/>
        </p:nvPicPr>
        <p:blipFill>
          <a:blip r:embed="rId2"/>
          <a:stretch>
            <a:fillRect/>
          </a:stretch>
        </p:blipFill>
        <p:spPr>
          <a:xfrm>
            <a:off x="529591" y="1887243"/>
            <a:ext cx="10999420" cy="4781412"/>
          </a:xfrm>
          <a:prstGeom prst="rect">
            <a:avLst/>
          </a:prstGeom>
        </p:spPr>
      </p:pic>
      <p:sp>
        <p:nvSpPr>
          <p:cNvPr id="5" name="Title 1">
            <a:extLst>
              <a:ext uri="{FF2B5EF4-FFF2-40B4-BE49-F238E27FC236}">
                <a16:creationId xmlns:a16="http://schemas.microsoft.com/office/drawing/2014/main" id="{F6B6244D-DAB6-241C-7F74-176D5DD8B472}"/>
              </a:ext>
            </a:extLst>
          </p:cNvPr>
          <p:cNvSpPr txBox="1">
            <a:spLocks/>
          </p:cNvSpPr>
          <p:nvPr/>
        </p:nvSpPr>
        <p:spPr>
          <a:xfrm>
            <a:off x="0" y="0"/>
            <a:ext cx="12191999" cy="679744"/>
          </a:xfrm>
          <a:prstGeom prst="rect">
            <a:avLst/>
          </a:prstGeom>
          <a:solidFill>
            <a:schemeClr val="accent1">
              <a:lumMod val="40000"/>
              <a:lumOff val="6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Explore Nature – www.asknature.org</a:t>
            </a:r>
          </a:p>
        </p:txBody>
      </p:sp>
    </p:spTree>
    <p:extLst>
      <p:ext uri="{BB962C8B-B14F-4D97-AF65-F5344CB8AC3E}">
        <p14:creationId xmlns:p14="http://schemas.microsoft.com/office/powerpoint/2010/main" val="3604201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D9BBB8-9DF2-D430-9414-D4B98701B633}"/>
              </a:ext>
            </a:extLst>
          </p:cNvPr>
          <p:cNvSpPr txBox="1">
            <a:spLocks/>
          </p:cNvSpPr>
          <p:nvPr/>
        </p:nvSpPr>
        <p:spPr>
          <a:xfrm>
            <a:off x="0" y="0"/>
            <a:ext cx="12191999" cy="679744"/>
          </a:xfrm>
          <a:prstGeom prst="rect">
            <a:avLst/>
          </a:prstGeom>
          <a:solidFill>
            <a:schemeClr val="accent1">
              <a:lumMod val="40000"/>
              <a:lumOff val="6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Explore Nature – Scientific Papers</a:t>
            </a:r>
          </a:p>
        </p:txBody>
      </p:sp>
      <p:pic>
        <p:nvPicPr>
          <p:cNvPr id="4" name="Picture 3">
            <a:extLst>
              <a:ext uri="{FF2B5EF4-FFF2-40B4-BE49-F238E27FC236}">
                <a16:creationId xmlns:a16="http://schemas.microsoft.com/office/drawing/2014/main" id="{13A58108-E456-0A8A-26F2-A00CCD5120FF}"/>
              </a:ext>
            </a:extLst>
          </p:cNvPr>
          <p:cNvPicPr>
            <a:picLocks noChangeAspect="1"/>
          </p:cNvPicPr>
          <p:nvPr/>
        </p:nvPicPr>
        <p:blipFill rotWithShape="1">
          <a:blip r:embed="rId2"/>
          <a:srcRect r="29971"/>
          <a:stretch/>
        </p:blipFill>
        <p:spPr>
          <a:xfrm>
            <a:off x="4858328" y="1196920"/>
            <a:ext cx="6797963" cy="5106006"/>
          </a:xfrm>
          <a:prstGeom prst="rect">
            <a:avLst/>
          </a:prstGeom>
        </p:spPr>
      </p:pic>
      <p:sp>
        <p:nvSpPr>
          <p:cNvPr id="5" name="Text Placeholder 2">
            <a:extLst>
              <a:ext uri="{FF2B5EF4-FFF2-40B4-BE49-F238E27FC236}">
                <a16:creationId xmlns:a16="http://schemas.microsoft.com/office/drawing/2014/main" id="{6A4FC6A6-FC25-8A0C-54C7-E2758CEB4829}"/>
              </a:ext>
            </a:extLst>
          </p:cNvPr>
          <p:cNvSpPr txBox="1">
            <a:spLocks/>
          </p:cNvSpPr>
          <p:nvPr/>
        </p:nvSpPr>
        <p:spPr>
          <a:xfrm>
            <a:off x="184728" y="1791077"/>
            <a:ext cx="4498108" cy="297488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buFont typeface="Arial" panose="020B0604020202020204" pitchFamily="34" charset="0"/>
              <a:buNone/>
            </a:pPr>
            <a:r>
              <a:rPr lang="en-GB" sz="3600" dirty="0"/>
              <a:t>Google Scholar is one resource for finding research papers related biomimicry.</a:t>
            </a:r>
          </a:p>
          <a:p>
            <a:pPr marL="25400" indent="0">
              <a:buFont typeface="Arial" panose="020B0604020202020204" pitchFamily="34" charset="0"/>
              <a:buNone/>
            </a:pPr>
            <a:endParaRPr lang="en-GB" sz="3600" dirty="0"/>
          </a:p>
          <a:p>
            <a:pPr marL="25400" indent="0">
              <a:buFont typeface="Arial" panose="020B0604020202020204" pitchFamily="34" charset="0"/>
              <a:buNone/>
            </a:pPr>
            <a:r>
              <a:rPr lang="en-GB" sz="3600" dirty="0"/>
              <a:t>Try searching for biomimicry + the function you are interested in.</a:t>
            </a:r>
          </a:p>
        </p:txBody>
      </p:sp>
    </p:spTree>
    <p:extLst>
      <p:ext uri="{BB962C8B-B14F-4D97-AF65-F5344CB8AC3E}">
        <p14:creationId xmlns:p14="http://schemas.microsoft.com/office/powerpoint/2010/main" val="2386122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0"/>
            <a:ext cx="12191999" cy="679744"/>
          </a:xfrm>
          <a:solidFill>
            <a:schemeClr val="accent1">
              <a:lumMod val="40000"/>
              <a:lumOff val="60000"/>
            </a:schemeClr>
          </a:solidFill>
        </p:spPr>
        <p:txBody>
          <a:bodyPr>
            <a:normAutofit fontScale="90000"/>
          </a:bodyPr>
          <a:lstStyle/>
          <a:p>
            <a:r>
              <a:rPr lang="en-GB" b="1" dirty="0"/>
              <a:t>How to Record your Research?</a:t>
            </a:r>
          </a:p>
        </p:txBody>
      </p:sp>
      <p:sp>
        <p:nvSpPr>
          <p:cNvPr id="9" name="Content Placeholder 2">
            <a:extLst>
              <a:ext uri="{FF2B5EF4-FFF2-40B4-BE49-F238E27FC236}">
                <a16:creationId xmlns:a16="http://schemas.microsoft.com/office/drawing/2014/main" id="{ED641E4E-DD4F-8B12-2A5B-38A36518263B}"/>
              </a:ext>
            </a:extLst>
          </p:cNvPr>
          <p:cNvSpPr txBox="1">
            <a:spLocks/>
          </p:cNvSpPr>
          <p:nvPr/>
        </p:nvSpPr>
        <p:spPr>
          <a:xfrm>
            <a:off x="228366" y="1541896"/>
            <a:ext cx="2283341" cy="425582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Record your research using the Species Report Cards.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Complete steps 1,2 and 3 for each organism you study.</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Find at least two organisms for each Research Question.</a:t>
            </a:r>
          </a:p>
        </p:txBody>
      </p:sp>
      <p:sp>
        <p:nvSpPr>
          <p:cNvPr id="4" name="Rectangle 3">
            <a:extLst>
              <a:ext uri="{FF2B5EF4-FFF2-40B4-BE49-F238E27FC236}">
                <a16:creationId xmlns:a16="http://schemas.microsoft.com/office/drawing/2014/main" id="{435298FF-8336-42FD-006C-26BC5B4A4D80}"/>
              </a:ext>
            </a:extLst>
          </p:cNvPr>
          <p:cNvSpPr/>
          <p:nvPr/>
        </p:nvSpPr>
        <p:spPr>
          <a:xfrm>
            <a:off x="2752436" y="5273964"/>
            <a:ext cx="6751782" cy="523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F327F13-F78C-801E-E2F6-52A1DC86FFA2}"/>
              </a:ext>
            </a:extLst>
          </p:cNvPr>
          <p:cNvPicPr>
            <a:picLocks noChangeAspect="1"/>
          </p:cNvPicPr>
          <p:nvPr/>
        </p:nvPicPr>
        <p:blipFill>
          <a:blip r:embed="rId2"/>
          <a:stretch>
            <a:fillRect/>
          </a:stretch>
        </p:blipFill>
        <p:spPr>
          <a:xfrm>
            <a:off x="2486389" y="1157227"/>
            <a:ext cx="9705610" cy="5502192"/>
          </a:xfrm>
          <a:prstGeom prst="rect">
            <a:avLst/>
          </a:prstGeom>
        </p:spPr>
      </p:pic>
    </p:spTree>
    <p:extLst>
      <p:ext uri="{BB962C8B-B14F-4D97-AF65-F5344CB8AC3E}">
        <p14:creationId xmlns:p14="http://schemas.microsoft.com/office/powerpoint/2010/main" val="2672819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1">
              <a:lumMod val="40000"/>
              <a:lumOff val="60000"/>
            </a:schemeClr>
          </a:solidFill>
        </p:spPr>
        <p:txBody>
          <a:bodyPr>
            <a:normAutofit/>
          </a:bodyPr>
          <a:lstStyle/>
          <a:p>
            <a:r>
              <a:rPr lang="en-GB" sz="4000" b="1" dirty="0"/>
              <a:t>How to Record your Research?</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228366" y="1541896"/>
            <a:ext cx="2283341" cy="4255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You will find other examples of completed cards in the Model Team on the </a:t>
            </a:r>
            <a:r>
              <a:rPr lang="en-GB" dirty="0" err="1"/>
              <a:t>NatEnt</a:t>
            </a:r>
            <a:r>
              <a:rPr lang="en-GB" dirty="0"/>
              <a:t> Platform.</a:t>
            </a:r>
          </a:p>
        </p:txBody>
      </p:sp>
      <p:pic>
        <p:nvPicPr>
          <p:cNvPr id="5" name="Picture 4">
            <a:extLst>
              <a:ext uri="{FF2B5EF4-FFF2-40B4-BE49-F238E27FC236}">
                <a16:creationId xmlns:a16="http://schemas.microsoft.com/office/drawing/2014/main" id="{5270CC96-8423-4B0F-8600-06EE74EA0484}"/>
              </a:ext>
            </a:extLst>
          </p:cNvPr>
          <p:cNvPicPr>
            <a:picLocks noChangeAspect="1"/>
          </p:cNvPicPr>
          <p:nvPr/>
        </p:nvPicPr>
        <p:blipFill>
          <a:blip r:embed="rId2"/>
          <a:stretch>
            <a:fillRect/>
          </a:stretch>
        </p:blipFill>
        <p:spPr>
          <a:xfrm>
            <a:off x="2189017" y="979055"/>
            <a:ext cx="10020971" cy="5667725"/>
          </a:xfrm>
          <a:prstGeom prst="rect">
            <a:avLst/>
          </a:prstGeom>
        </p:spPr>
      </p:pic>
    </p:spTree>
    <p:extLst>
      <p:ext uri="{BB962C8B-B14F-4D97-AF65-F5344CB8AC3E}">
        <p14:creationId xmlns:p14="http://schemas.microsoft.com/office/powerpoint/2010/main" val="1005669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6</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Exploring Nature for Solutions – part 2</a:t>
            </a:r>
          </a:p>
        </p:txBody>
      </p:sp>
      <p:sp>
        <p:nvSpPr>
          <p:cNvPr id="6" name="TextBox 5">
            <a:extLst>
              <a:ext uri="{FF2B5EF4-FFF2-40B4-BE49-F238E27FC236}">
                <a16:creationId xmlns:a16="http://schemas.microsoft.com/office/drawing/2014/main" id="{18B76BEA-7444-8946-96FE-7FA91380DFDE}"/>
              </a:ext>
            </a:extLst>
          </p:cNvPr>
          <p:cNvSpPr txBox="1"/>
          <p:nvPr/>
        </p:nvSpPr>
        <p:spPr>
          <a:xfrm>
            <a:off x="3422073" y="1217342"/>
            <a:ext cx="5347854" cy="923330"/>
          </a:xfrm>
          <a:prstGeom prst="rect">
            <a:avLst/>
          </a:prstGeom>
          <a:solidFill>
            <a:schemeClr val="accent1">
              <a:lumMod val="40000"/>
              <a:lumOff val="60000"/>
            </a:schemeClr>
          </a:solidFill>
        </p:spPr>
        <p:txBody>
          <a:bodyPr wrap="square" rtlCol="0">
            <a:spAutoFit/>
          </a:bodyPr>
          <a:lstStyle/>
          <a:p>
            <a:pPr algn="ctr"/>
            <a:r>
              <a:rPr lang="en-GB" sz="5400" dirty="0"/>
              <a:t>DISCOVER PHASE</a:t>
            </a:r>
          </a:p>
        </p:txBody>
      </p:sp>
    </p:spTree>
    <p:extLst>
      <p:ext uri="{BB962C8B-B14F-4D97-AF65-F5344CB8AC3E}">
        <p14:creationId xmlns:p14="http://schemas.microsoft.com/office/powerpoint/2010/main" val="3292631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DEC82001-7270-9DEB-6881-87386CA37C7C}"/>
              </a:ext>
            </a:extLst>
          </p:cNvPr>
          <p:cNvSpPr txBox="1">
            <a:spLocks/>
          </p:cNvSpPr>
          <p:nvPr/>
        </p:nvSpPr>
        <p:spPr>
          <a:xfrm>
            <a:off x="0" y="1"/>
            <a:ext cx="12192000" cy="655781"/>
          </a:xfrm>
          <a:prstGeom prst="rect">
            <a:avLst/>
          </a:prstGeom>
          <a:solidFill>
            <a:schemeClr val="accent1">
              <a:lumMod val="40000"/>
              <a:lumOff val="6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t>Abstracting Design Principles</a:t>
            </a:r>
          </a:p>
        </p:txBody>
      </p:sp>
      <p:sp>
        <p:nvSpPr>
          <p:cNvPr id="10" name="Content Placeholder 2">
            <a:extLst>
              <a:ext uri="{FF2B5EF4-FFF2-40B4-BE49-F238E27FC236}">
                <a16:creationId xmlns:a16="http://schemas.microsoft.com/office/drawing/2014/main" id="{E8F03972-82A0-0875-38D1-9C2C5ACA6D00}"/>
              </a:ext>
            </a:extLst>
          </p:cNvPr>
          <p:cNvSpPr txBox="1">
            <a:spLocks/>
          </p:cNvSpPr>
          <p:nvPr/>
        </p:nvSpPr>
        <p:spPr>
          <a:xfrm>
            <a:off x="127656" y="1466684"/>
            <a:ext cx="3640096" cy="42558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You need to translate your research into Design Principles an engineer or designer can use to create a Design Solution.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This is called Abstracting.</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results are entered into box 4 on your Species Report Card.</a:t>
            </a:r>
          </a:p>
        </p:txBody>
      </p:sp>
      <p:pic>
        <p:nvPicPr>
          <p:cNvPr id="3" name="Picture 2">
            <a:extLst>
              <a:ext uri="{FF2B5EF4-FFF2-40B4-BE49-F238E27FC236}">
                <a16:creationId xmlns:a16="http://schemas.microsoft.com/office/drawing/2014/main" id="{0CD904DE-6140-A58A-CF79-8D9DF0EAA563}"/>
              </a:ext>
            </a:extLst>
          </p:cNvPr>
          <p:cNvPicPr>
            <a:picLocks noChangeAspect="1"/>
          </p:cNvPicPr>
          <p:nvPr/>
        </p:nvPicPr>
        <p:blipFill>
          <a:blip r:embed="rId3"/>
          <a:stretch>
            <a:fillRect/>
          </a:stretch>
        </p:blipFill>
        <p:spPr>
          <a:xfrm>
            <a:off x="3767752" y="1135496"/>
            <a:ext cx="8424248" cy="4775777"/>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1">
              <a:lumMod val="40000"/>
              <a:lumOff val="60000"/>
            </a:schemeClr>
          </a:solidFill>
        </p:spPr>
        <p:txBody>
          <a:bodyPr>
            <a:normAutofit/>
          </a:bodyPr>
          <a:lstStyle/>
          <a:p>
            <a:r>
              <a:rPr lang="en-GB" sz="4000" b="1" dirty="0"/>
              <a:t>How to Record your Research?</a:t>
            </a:r>
          </a:p>
        </p:txBody>
      </p:sp>
      <p:pic>
        <p:nvPicPr>
          <p:cNvPr id="3" name="Picture 2">
            <a:extLst>
              <a:ext uri="{FF2B5EF4-FFF2-40B4-BE49-F238E27FC236}">
                <a16:creationId xmlns:a16="http://schemas.microsoft.com/office/drawing/2014/main" id="{67240C5D-5938-BDAB-39C8-DCB23A8A8813}"/>
              </a:ext>
            </a:extLst>
          </p:cNvPr>
          <p:cNvPicPr>
            <a:picLocks noChangeAspect="1"/>
          </p:cNvPicPr>
          <p:nvPr/>
        </p:nvPicPr>
        <p:blipFill>
          <a:blip r:embed="rId2"/>
          <a:stretch>
            <a:fillRect/>
          </a:stretch>
        </p:blipFill>
        <p:spPr>
          <a:xfrm>
            <a:off x="494237" y="770948"/>
            <a:ext cx="10598636" cy="5987812"/>
          </a:xfrm>
          <a:prstGeom prst="rect">
            <a:avLst/>
          </a:prstGeom>
        </p:spPr>
      </p:pic>
    </p:spTree>
    <p:extLst>
      <p:ext uri="{BB962C8B-B14F-4D97-AF65-F5344CB8AC3E}">
        <p14:creationId xmlns:p14="http://schemas.microsoft.com/office/powerpoint/2010/main" val="4212297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4" name="Rectangle 72">
            <a:extLst>
              <a:ext uri="{FF2B5EF4-FFF2-40B4-BE49-F238E27FC236}">
                <a16:creationId xmlns:a16="http://schemas.microsoft.com/office/drawing/2014/main" id="{B0354608-2C0B-45C8-8C8B-8E3ED2EF5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308F344-B602-40A7-83A8-535E7B43A793}"/>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444"/>
          <a:stretch/>
        </p:blipFill>
        <p:spPr>
          <a:xfrm>
            <a:off x="2" y="10"/>
            <a:ext cx="12191997" cy="6857990"/>
          </a:xfrm>
          <a:prstGeom prst="rect">
            <a:avLst/>
          </a:prstGeom>
        </p:spPr>
      </p:pic>
      <p:sp>
        <p:nvSpPr>
          <p:cNvPr id="8" name="TextBox 7"/>
          <p:cNvSpPr txBox="1"/>
          <p:nvPr/>
        </p:nvSpPr>
        <p:spPr>
          <a:xfrm>
            <a:off x="2844644" y="1887194"/>
            <a:ext cx="7010018" cy="228822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700" b="0" i="0" u="none" strike="noStrike" kern="1200" cap="none" spc="0" normalizeH="0" baseline="0" noProof="0" dirty="0">
                <a:ln>
                  <a:noFill/>
                </a:ln>
                <a:solidFill>
                  <a:prstClr val="white"/>
                </a:solidFill>
                <a:effectLst/>
                <a:uLnTx/>
                <a:uFillTx/>
                <a:latin typeface="Calibri Light" panose="020F0302020204030204"/>
                <a:ea typeface="+mn-ea"/>
                <a:cs typeface="+mn-cs"/>
              </a:rPr>
              <a:t>Biomimicry is an innovation method.</a:t>
            </a:r>
          </a:p>
        </p:txBody>
      </p:sp>
      <p:sp>
        <p:nvSpPr>
          <p:cNvPr id="7175" name="Freeform 5">
            <a:extLst>
              <a:ext uri="{FF2B5EF4-FFF2-40B4-BE49-F238E27FC236}">
                <a16:creationId xmlns:a16="http://schemas.microsoft.com/office/drawing/2014/main" id="{A69EB637-CEDE-43AD-8B65-DDD63C08F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72" name="Picture 4" descr="2220x312 City PNG Pic PNG Mart"/>
          <p:cNvPicPr>
            <a:picLocks noChangeAspect="1" noChangeArrowheads="1"/>
          </p:cNvPicPr>
          <p:nvPr/>
        </p:nvPicPr>
        <p:blipFill rotWithShape="1">
          <a:blip r:embed="rId4">
            <a:extLst>
              <a:ext uri="{28A0092B-C50C-407E-A947-70E740481C1C}">
                <a14:useLocalDpi xmlns:a14="http://schemas.microsoft.com/office/drawing/2010/main" val="0"/>
              </a:ext>
            </a:extLst>
          </a:blip>
          <a:srcRect l="35791" r="48304" b="3"/>
          <a:stretch/>
        </p:blipFill>
        <p:spPr bwMode="auto">
          <a:xfrm>
            <a:off x="933974" y="911082"/>
            <a:ext cx="2034550" cy="1797684"/>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noFill/>
          <a:ln w="63500">
            <a:solidFill>
              <a:schemeClr val="tx1">
                <a:alpha val="80000"/>
              </a:schemeClr>
            </a:solidFill>
          </a:ln>
          <a:extLst>
            <a:ext uri="{909E8E84-426E-40DD-AFC4-6F175D3DCCD1}">
              <a14:hiddenFill xmlns:a14="http://schemas.microsoft.com/office/drawing/2010/main">
                <a:solidFill>
                  <a:srgbClr val="FFFFFF"/>
                </a:solidFill>
              </a14:hiddenFill>
            </a:ext>
          </a:extLst>
        </p:spPr>
      </p:pic>
      <p:sp>
        <p:nvSpPr>
          <p:cNvPr id="77" name="Freeform 5">
            <a:extLst>
              <a:ext uri="{FF2B5EF4-FFF2-40B4-BE49-F238E27FC236}">
                <a16:creationId xmlns:a16="http://schemas.microsoft.com/office/drawing/2014/main" id="{B0FAED46-1BF7-48DB-980D-571CD2A3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AutoShape 8" descr="Image result for wyss institut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10" descr="Image result for wyss institu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28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subTitle" idx="1"/>
          </p:nvPr>
        </p:nvSpPr>
        <p:spPr>
          <a:xfrm>
            <a:off x="1533236" y="1861446"/>
            <a:ext cx="7675419" cy="2909600"/>
          </a:xfrm>
          <a:prstGeom prst="rect">
            <a:avLst/>
          </a:prstGeom>
        </p:spPr>
        <p:txBody>
          <a:bodyPr spcFirstLastPara="1" vert="horz" wrap="square" lIns="121900" tIns="121900" rIns="121900" bIns="121900" rtlCol="0" anchor="t" anchorCtr="0">
            <a:noAutofit/>
          </a:bodyPr>
          <a:lstStyle/>
          <a:p>
            <a:pPr algn="l">
              <a:lnSpc>
                <a:spcPct val="80000"/>
              </a:lnSpc>
              <a:spcBef>
                <a:spcPts val="0"/>
              </a:spcBef>
              <a:buSzPts val="605"/>
            </a:pPr>
            <a:r>
              <a:rPr lang="en" sz="3200" dirty="0"/>
              <a:t>In the following slides we will:</a:t>
            </a:r>
            <a:endParaRPr sz="3200" dirty="0"/>
          </a:p>
          <a:p>
            <a:pPr algn="l">
              <a:lnSpc>
                <a:spcPct val="80000"/>
              </a:lnSpc>
              <a:spcBef>
                <a:spcPts val="0"/>
              </a:spcBef>
              <a:buSzPts val="605"/>
            </a:pPr>
            <a:endParaRPr sz="3200" dirty="0"/>
          </a:p>
          <a:p>
            <a:pPr marL="609585" indent="-502907" algn="l">
              <a:lnSpc>
                <a:spcPct val="80000"/>
              </a:lnSpc>
              <a:spcBef>
                <a:spcPts val="0"/>
              </a:spcBef>
              <a:buSzPts val="2340"/>
              <a:buChar char="●"/>
            </a:pPr>
            <a:r>
              <a:rPr lang="en" sz="3200" dirty="0"/>
              <a:t>Provide you with examples of how to abstract.</a:t>
            </a:r>
            <a:endParaRPr sz="3200" dirty="0"/>
          </a:p>
          <a:p>
            <a:pPr marL="609585" indent="-502907" algn="l">
              <a:lnSpc>
                <a:spcPct val="80000"/>
              </a:lnSpc>
              <a:spcBef>
                <a:spcPts val="0"/>
              </a:spcBef>
              <a:buSzPts val="2340"/>
              <a:buChar char="●"/>
            </a:pPr>
            <a:r>
              <a:rPr lang="en" sz="3200" dirty="0"/>
              <a:t>Give you practice trying out this skill for yourself.</a:t>
            </a:r>
            <a:endParaRPr sz="3200" dirty="0"/>
          </a:p>
        </p:txBody>
      </p:sp>
      <p:sp>
        <p:nvSpPr>
          <p:cNvPr id="3" name="Title 1">
            <a:extLst>
              <a:ext uri="{FF2B5EF4-FFF2-40B4-BE49-F238E27FC236}">
                <a16:creationId xmlns:a16="http://schemas.microsoft.com/office/drawing/2014/main" id="{98CB5CA0-BD65-4A27-E735-E028A36B182C}"/>
              </a:ext>
            </a:extLst>
          </p:cNvPr>
          <p:cNvSpPr txBox="1">
            <a:spLocks/>
          </p:cNvSpPr>
          <p:nvPr/>
        </p:nvSpPr>
        <p:spPr>
          <a:xfrm>
            <a:off x="0" y="1"/>
            <a:ext cx="12192000" cy="655781"/>
          </a:xfrm>
          <a:prstGeom prst="rect">
            <a:avLst/>
          </a:prstGeom>
          <a:solidFill>
            <a:schemeClr val="accent1">
              <a:lumMod val="40000"/>
              <a:lumOff val="6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t>Abstracting Design Principles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63700" y="1257067"/>
            <a:ext cx="11360800" cy="763600"/>
          </a:xfrm>
          <a:prstGeom prst="rect">
            <a:avLst/>
          </a:prstGeom>
        </p:spPr>
        <p:txBody>
          <a:bodyPr spcFirstLastPara="1" vert="horz" wrap="square" lIns="121900" tIns="121900" rIns="121900" bIns="121900" rtlCol="0" anchor="t" anchorCtr="0">
            <a:normAutofit fontScale="90000"/>
          </a:bodyPr>
          <a:lstStyle/>
          <a:p>
            <a:r>
              <a:rPr lang="en"/>
              <a:t>The Pitcher Plant - strategy</a:t>
            </a:r>
            <a:endParaRPr/>
          </a:p>
        </p:txBody>
      </p:sp>
      <p:sp>
        <p:nvSpPr>
          <p:cNvPr id="66" name="Google Shape;66;p15"/>
          <p:cNvSpPr txBox="1">
            <a:spLocks noGrp="1"/>
          </p:cNvSpPr>
          <p:nvPr>
            <p:ph type="body" idx="1"/>
          </p:nvPr>
        </p:nvSpPr>
        <p:spPr>
          <a:xfrm>
            <a:off x="463700" y="2200333"/>
            <a:ext cx="7741600" cy="3557200"/>
          </a:xfrm>
          <a:prstGeom prst="rect">
            <a:avLst/>
          </a:prstGeom>
        </p:spPr>
        <p:txBody>
          <a:bodyPr spcFirstLastPara="1" vert="horz" wrap="square" lIns="121900" tIns="121900" rIns="121900" bIns="121900" rtlCol="0" anchor="t" anchorCtr="0">
            <a:normAutofit lnSpcReduction="10000"/>
          </a:bodyPr>
          <a:lstStyle/>
          <a:p>
            <a:pPr marL="0" indent="0">
              <a:spcAft>
                <a:spcPts val="1600"/>
              </a:spcAft>
              <a:buNone/>
            </a:pPr>
            <a:r>
              <a:rPr lang="en"/>
              <a:t>The outer rim of the Pitcher plant is very slippery, increasing the likelihood of insects falling inside. The plant achieves this slippery surface in two ways. Firstly, a pattern of tiny ridges run into the plant. These are made from overlapping cells (like roof tiles) that give the surface directionality – making it easier to slide into the plant than to climb out. Secondly, water from rain or humidity reduces friction, making grip increasingly difficult.</a:t>
            </a:r>
            <a:endParaRPr/>
          </a:p>
        </p:txBody>
      </p:sp>
      <p:pic>
        <p:nvPicPr>
          <p:cNvPr id="67" name="Google Shape;67;p15"/>
          <p:cNvPicPr preferRelativeResize="0"/>
          <p:nvPr/>
        </p:nvPicPr>
        <p:blipFill>
          <a:blip r:embed="rId3">
            <a:alphaModFix/>
          </a:blip>
          <a:stretch>
            <a:fillRect/>
          </a:stretch>
        </p:blipFill>
        <p:spPr>
          <a:xfrm>
            <a:off x="8659061" y="1556684"/>
            <a:ext cx="2802001" cy="4200899"/>
          </a:xfrm>
          <a:prstGeom prst="rect">
            <a:avLst/>
          </a:prstGeom>
          <a:noFill/>
          <a:ln>
            <a:noFill/>
          </a:ln>
        </p:spPr>
      </p:pic>
      <p:sp>
        <p:nvSpPr>
          <p:cNvPr id="68" name="Google Shape;68;p15"/>
          <p:cNvSpPr txBox="1"/>
          <p:nvPr/>
        </p:nvSpPr>
        <p:spPr>
          <a:xfrm>
            <a:off x="8659067" y="5850467"/>
            <a:ext cx="2969600" cy="492402"/>
          </a:xfrm>
          <a:prstGeom prst="rect">
            <a:avLst/>
          </a:prstGeom>
          <a:noFill/>
          <a:ln>
            <a:noFill/>
          </a:ln>
        </p:spPr>
        <p:txBody>
          <a:bodyPr spcFirstLastPara="1" wrap="square" lIns="121900" tIns="121900" rIns="121900" bIns="121900" anchor="t" anchorCtr="0">
            <a:spAutoFit/>
          </a:bodyPr>
          <a:lstStyle/>
          <a:p>
            <a:r>
              <a:rPr lang="en" sz="800" u="sng">
                <a:solidFill>
                  <a:schemeClr val="hlink"/>
                </a:solidFill>
                <a:hlinkClick r:id="rId4"/>
              </a:rPr>
              <a:t>"Pitcher Plant at Kew Gardens"</a:t>
            </a:r>
            <a:r>
              <a:rPr lang="en" sz="800">
                <a:solidFill>
                  <a:schemeClr val="dk1"/>
                </a:solidFill>
              </a:rPr>
              <a:t> by</a:t>
            </a:r>
            <a:r>
              <a:rPr lang="en" sz="800">
                <a:solidFill>
                  <a:schemeClr val="dk1"/>
                </a:solidFill>
                <a:uFill>
                  <a:noFill/>
                </a:uFill>
                <a:hlinkClick r:id="rId5">
                  <a:extLst>
                    <a:ext uri="{A12FA001-AC4F-418D-AE19-62706E023703}">
                      <ahyp:hlinkClr xmlns:ahyp="http://schemas.microsoft.com/office/drawing/2018/hyperlinkcolor" val="tx"/>
                    </a:ext>
                  </a:extLst>
                </a:hlinkClick>
              </a:rPr>
              <a:t> </a:t>
            </a:r>
            <a:r>
              <a:rPr lang="en" sz="800" u="sng">
                <a:solidFill>
                  <a:schemeClr val="hlink"/>
                </a:solidFill>
                <a:hlinkClick r:id="rId5"/>
              </a:rPr>
              <a:t>charlieishere@btinternet.com</a:t>
            </a:r>
            <a:r>
              <a:rPr lang="en" sz="800">
                <a:solidFill>
                  <a:schemeClr val="dk1"/>
                </a:solidFill>
              </a:rPr>
              <a:t> is licensed under</a:t>
            </a:r>
            <a:r>
              <a:rPr lang="en" sz="800">
                <a:solidFill>
                  <a:schemeClr val="dk1"/>
                </a:solidFill>
                <a:uFill>
                  <a:noFill/>
                </a:uFill>
                <a:hlinkClick r:id="rId6">
                  <a:extLst>
                    <a:ext uri="{A12FA001-AC4F-418D-AE19-62706E023703}">
                      <ahyp:hlinkClr xmlns:ahyp="http://schemas.microsoft.com/office/drawing/2018/hyperlinkcolor" val="tx"/>
                    </a:ext>
                  </a:extLst>
                </a:hlinkClick>
              </a:rPr>
              <a:t> </a:t>
            </a:r>
            <a:r>
              <a:rPr lang="en" sz="800" u="sng">
                <a:solidFill>
                  <a:schemeClr val="hlink"/>
                </a:solidFill>
                <a:hlinkClick r:id="rId6"/>
              </a:rPr>
              <a:t>CC BY 2.0</a:t>
            </a:r>
            <a:r>
              <a:rPr lang="en" sz="800" u="sng">
                <a:solidFill>
                  <a:schemeClr val="hlink"/>
                </a:solidFill>
              </a:rPr>
              <a:t> </a:t>
            </a:r>
            <a:endParaRPr sz="1200"/>
          </a:p>
        </p:txBody>
      </p:sp>
      <p:sp>
        <p:nvSpPr>
          <p:cNvPr id="2" name="Title 1">
            <a:extLst>
              <a:ext uri="{FF2B5EF4-FFF2-40B4-BE49-F238E27FC236}">
                <a16:creationId xmlns:a16="http://schemas.microsoft.com/office/drawing/2014/main" id="{B8F1B599-D286-B7F1-F8F9-21DD8A6704F2}"/>
              </a:ext>
            </a:extLst>
          </p:cNvPr>
          <p:cNvSpPr txBox="1">
            <a:spLocks/>
          </p:cNvSpPr>
          <p:nvPr/>
        </p:nvSpPr>
        <p:spPr>
          <a:xfrm>
            <a:off x="0" y="0"/>
            <a:ext cx="12192000" cy="655781"/>
          </a:xfrm>
          <a:prstGeom prst="rect">
            <a:avLst/>
          </a:prstGeom>
          <a:solidFill>
            <a:schemeClr val="accent1">
              <a:lumMod val="40000"/>
              <a:lumOff val="6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t>STEP 1 – describe the strategy in detail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63700" y="1530819"/>
            <a:ext cx="11360800" cy="763600"/>
          </a:xfrm>
          <a:prstGeom prst="rect">
            <a:avLst/>
          </a:prstGeom>
        </p:spPr>
        <p:txBody>
          <a:bodyPr spcFirstLastPara="1" vert="horz" wrap="square" lIns="121900" tIns="121900" rIns="121900" bIns="121900" rtlCol="0" anchor="t" anchorCtr="0">
            <a:normAutofit fontScale="90000"/>
          </a:bodyPr>
          <a:lstStyle/>
          <a:p>
            <a:r>
              <a:rPr lang="en" dirty="0"/>
              <a:t>The Pitcher Plant - strategy</a:t>
            </a:r>
            <a:endParaRPr dirty="0"/>
          </a:p>
        </p:txBody>
      </p:sp>
      <p:sp>
        <p:nvSpPr>
          <p:cNvPr id="75" name="Google Shape;75;p16"/>
          <p:cNvSpPr txBox="1">
            <a:spLocks noGrp="1"/>
          </p:cNvSpPr>
          <p:nvPr>
            <p:ph type="body" idx="1"/>
          </p:nvPr>
        </p:nvSpPr>
        <p:spPr>
          <a:xfrm>
            <a:off x="463700" y="2481584"/>
            <a:ext cx="7741600" cy="3557200"/>
          </a:xfrm>
          <a:prstGeom prst="rect">
            <a:avLst/>
          </a:prstGeom>
        </p:spPr>
        <p:txBody>
          <a:bodyPr spcFirstLastPara="1" vert="horz" wrap="square" lIns="121900" tIns="121900" rIns="121900" bIns="121900" rtlCol="0" anchor="t" anchorCtr="0">
            <a:normAutofit lnSpcReduction="10000"/>
          </a:bodyPr>
          <a:lstStyle/>
          <a:p>
            <a:pPr marL="0" indent="0">
              <a:spcAft>
                <a:spcPts val="1600"/>
              </a:spcAft>
              <a:buNone/>
            </a:pPr>
            <a:r>
              <a:rPr lang="en"/>
              <a:t>The outer rim of the Pitcher plant is very slippery, increasing the likelihood of insects falling inside. The plant achieves this slippery surface in two ways. Firstly, a </a:t>
            </a:r>
            <a:r>
              <a:rPr lang="en" b="1"/>
              <a:t>pattern of tiny ridges</a:t>
            </a:r>
            <a:r>
              <a:rPr lang="en"/>
              <a:t> run into the plant. These are made from </a:t>
            </a:r>
            <a:r>
              <a:rPr lang="en" b="1"/>
              <a:t>overlapping cells</a:t>
            </a:r>
            <a:r>
              <a:rPr lang="en"/>
              <a:t> (like roof tiles) that give the </a:t>
            </a:r>
            <a:r>
              <a:rPr lang="en" b="1"/>
              <a:t>surface directionality</a:t>
            </a:r>
            <a:r>
              <a:rPr lang="en"/>
              <a:t> – making it easier to slide into the plant than to climb out. Secondly, water from </a:t>
            </a:r>
            <a:r>
              <a:rPr lang="en" b="1"/>
              <a:t>rain or humidity reduces friction</a:t>
            </a:r>
            <a:r>
              <a:rPr lang="en"/>
              <a:t>, making grip increasingly difficult.</a:t>
            </a:r>
            <a:endParaRPr/>
          </a:p>
        </p:txBody>
      </p:sp>
      <p:pic>
        <p:nvPicPr>
          <p:cNvPr id="76" name="Google Shape;76;p16"/>
          <p:cNvPicPr preferRelativeResize="0"/>
          <p:nvPr/>
        </p:nvPicPr>
        <p:blipFill>
          <a:blip r:embed="rId3">
            <a:alphaModFix/>
          </a:blip>
          <a:stretch>
            <a:fillRect/>
          </a:stretch>
        </p:blipFill>
        <p:spPr>
          <a:xfrm>
            <a:off x="8659061" y="1556684"/>
            <a:ext cx="2802001" cy="4200899"/>
          </a:xfrm>
          <a:prstGeom prst="rect">
            <a:avLst/>
          </a:prstGeom>
          <a:noFill/>
          <a:ln>
            <a:noFill/>
          </a:ln>
        </p:spPr>
      </p:pic>
      <p:sp>
        <p:nvSpPr>
          <p:cNvPr id="77" name="Google Shape;77;p16"/>
          <p:cNvSpPr txBox="1"/>
          <p:nvPr/>
        </p:nvSpPr>
        <p:spPr>
          <a:xfrm>
            <a:off x="8659067" y="5850467"/>
            <a:ext cx="2969600" cy="492402"/>
          </a:xfrm>
          <a:prstGeom prst="rect">
            <a:avLst/>
          </a:prstGeom>
          <a:noFill/>
          <a:ln>
            <a:noFill/>
          </a:ln>
        </p:spPr>
        <p:txBody>
          <a:bodyPr spcFirstLastPara="1" wrap="square" lIns="121900" tIns="121900" rIns="121900" bIns="121900" anchor="t" anchorCtr="0">
            <a:spAutoFit/>
          </a:bodyPr>
          <a:lstStyle/>
          <a:p>
            <a:r>
              <a:rPr lang="en" sz="800" u="sng">
                <a:solidFill>
                  <a:schemeClr val="hlink"/>
                </a:solidFill>
                <a:hlinkClick r:id="rId4"/>
              </a:rPr>
              <a:t>"Pitcher Plant at Kew Gardens"</a:t>
            </a:r>
            <a:r>
              <a:rPr lang="en" sz="800">
                <a:solidFill>
                  <a:schemeClr val="dk1"/>
                </a:solidFill>
              </a:rPr>
              <a:t> by</a:t>
            </a:r>
            <a:r>
              <a:rPr lang="en" sz="800">
                <a:solidFill>
                  <a:schemeClr val="dk1"/>
                </a:solidFill>
                <a:uFill>
                  <a:noFill/>
                </a:uFill>
                <a:hlinkClick r:id="rId5">
                  <a:extLst>
                    <a:ext uri="{A12FA001-AC4F-418D-AE19-62706E023703}">
                      <ahyp:hlinkClr xmlns:ahyp="http://schemas.microsoft.com/office/drawing/2018/hyperlinkcolor" val="tx"/>
                    </a:ext>
                  </a:extLst>
                </a:hlinkClick>
              </a:rPr>
              <a:t> </a:t>
            </a:r>
            <a:r>
              <a:rPr lang="en" sz="800" u="sng">
                <a:solidFill>
                  <a:schemeClr val="hlink"/>
                </a:solidFill>
                <a:hlinkClick r:id="rId5"/>
              </a:rPr>
              <a:t>charlieishere@btinternet.com</a:t>
            </a:r>
            <a:r>
              <a:rPr lang="en" sz="800">
                <a:solidFill>
                  <a:schemeClr val="dk1"/>
                </a:solidFill>
              </a:rPr>
              <a:t> is licensed under</a:t>
            </a:r>
            <a:r>
              <a:rPr lang="en" sz="800">
                <a:solidFill>
                  <a:schemeClr val="dk1"/>
                </a:solidFill>
                <a:uFill>
                  <a:noFill/>
                </a:uFill>
                <a:hlinkClick r:id="rId6">
                  <a:extLst>
                    <a:ext uri="{A12FA001-AC4F-418D-AE19-62706E023703}">
                      <ahyp:hlinkClr xmlns:ahyp="http://schemas.microsoft.com/office/drawing/2018/hyperlinkcolor" val="tx"/>
                    </a:ext>
                  </a:extLst>
                </a:hlinkClick>
              </a:rPr>
              <a:t> </a:t>
            </a:r>
            <a:r>
              <a:rPr lang="en" sz="800" u="sng">
                <a:solidFill>
                  <a:schemeClr val="hlink"/>
                </a:solidFill>
                <a:hlinkClick r:id="rId6"/>
              </a:rPr>
              <a:t>CC BY 2.0</a:t>
            </a:r>
            <a:r>
              <a:rPr lang="en" sz="800" u="sng">
                <a:solidFill>
                  <a:schemeClr val="hlink"/>
                </a:solidFill>
              </a:rPr>
              <a:t> </a:t>
            </a:r>
            <a:endParaRPr sz="1200"/>
          </a:p>
        </p:txBody>
      </p:sp>
      <p:sp>
        <p:nvSpPr>
          <p:cNvPr id="2" name="Title 1">
            <a:extLst>
              <a:ext uri="{FF2B5EF4-FFF2-40B4-BE49-F238E27FC236}">
                <a16:creationId xmlns:a16="http://schemas.microsoft.com/office/drawing/2014/main" id="{180DBFD9-8DC4-AFE4-C1D5-A1EA1C5C8232}"/>
              </a:ext>
            </a:extLst>
          </p:cNvPr>
          <p:cNvSpPr txBox="1">
            <a:spLocks/>
          </p:cNvSpPr>
          <p:nvPr/>
        </p:nvSpPr>
        <p:spPr>
          <a:xfrm>
            <a:off x="0" y="1"/>
            <a:ext cx="12192000" cy="1182352"/>
          </a:xfrm>
          <a:prstGeom prst="rect">
            <a:avLst/>
          </a:prstGeom>
          <a:solidFill>
            <a:schemeClr val="accent1">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t>STEP 2 – identify key words and concepts that capture how the strategy delivers its function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63700" y="2084233"/>
            <a:ext cx="11360800" cy="763600"/>
          </a:xfrm>
          <a:prstGeom prst="rect">
            <a:avLst/>
          </a:prstGeom>
        </p:spPr>
        <p:txBody>
          <a:bodyPr spcFirstLastPara="1" vert="horz" wrap="square" lIns="121900" tIns="121900" rIns="121900" bIns="121900" rtlCol="0" anchor="t" anchorCtr="0">
            <a:normAutofit fontScale="90000"/>
          </a:bodyPr>
          <a:lstStyle/>
          <a:p>
            <a:r>
              <a:rPr lang="en"/>
              <a:t>Design Principle</a:t>
            </a:r>
            <a:endParaRPr/>
          </a:p>
        </p:txBody>
      </p:sp>
      <p:sp>
        <p:nvSpPr>
          <p:cNvPr id="84" name="Google Shape;84;p17"/>
          <p:cNvSpPr txBox="1">
            <a:spLocks noGrp="1"/>
          </p:cNvSpPr>
          <p:nvPr>
            <p:ph type="body" idx="1"/>
          </p:nvPr>
        </p:nvSpPr>
        <p:spPr>
          <a:xfrm>
            <a:off x="542000" y="3144051"/>
            <a:ext cx="11108000" cy="1062800"/>
          </a:xfrm>
          <a:prstGeom prst="rect">
            <a:avLst/>
          </a:prstGeom>
        </p:spPr>
        <p:txBody>
          <a:bodyPr spcFirstLastPara="1" vert="horz" wrap="square" lIns="121900" tIns="121900" rIns="121900" bIns="121900" rtlCol="0" anchor="t" anchorCtr="0">
            <a:noAutofit/>
          </a:bodyPr>
          <a:lstStyle/>
          <a:p>
            <a:pPr marL="0" indent="0">
              <a:spcAft>
                <a:spcPts val="1600"/>
              </a:spcAft>
              <a:buSzPts val="935"/>
              <a:buNone/>
            </a:pPr>
            <a:r>
              <a:rPr lang="en" sz="2439"/>
              <a:t>Tiny aligned ridges create surface direction and reduce friction.</a:t>
            </a:r>
            <a:endParaRPr sz="2439"/>
          </a:p>
        </p:txBody>
      </p:sp>
      <p:sp>
        <p:nvSpPr>
          <p:cNvPr id="2" name="Title 1">
            <a:extLst>
              <a:ext uri="{FF2B5EF4-FFF2-40B4-BE49-F238E27FC236}">
                <a16:creationId xmlns:a16="http://schemas.microsoft.com/office/drawing/2014/main" id="{6A77D350-D74C-BDFA-3296-4A380851F3A4}"/>
              </a:ext>
            </a:extLst>
          </p:cNvPr>
          <p:cNvSpPr txBox="1">
            <a:spLocks/>
          </p:cNvSpPr>
          <p:nvPr/>
        </p:nvSpPr>
        <p:spPr>
          <a:xfrm>
            <a:off x="0" y="0"/>
            <a:ext cx="12192000" cy="1255549"/>
          </a:xfrm>
          <a:prstGeom prst="rect">
            <a:avLst/>
          </a:prstGeom>
          <a:solidFill>
            <a:schemeClr val="accent1">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t>STEP 3 – write a statement that describes the strategy without using biological terms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415600" y="179767"/>
            <a:ext cx="11360800" cy="763600"/>
          </a:xfrm>
          <a:prstGeom prst="rect">
            <a:avLst/>
          </a:prstGeom>
        </p:spPr>
        <p:txBody>
          <a:bodyPr spcFirstLastPara="1" vert="horz" wrap="square" lIns="121900" tIns="121900" rIns="121900" bIns="121900" rtlCol="0" anchor="t" anchorCtr="0">
            <a:normAutofit fontScale="90000"/>
          </a:bodyPr>
          <a:lstStyle/>
          <a:p>
            <a:r>
              <a:rPr lang="en"/>
              <a:t>Want to learn more - watch the short video clip</a:t>
            </a:r>
            <a:endParaRPr/>
          </a:p>
        </p:txBody>
      </p:sp>
      <p:sp>
        <p:nvSpPr>
          <p:cNvPr id="91" name="Google Shape;91;p18"/>
          <p:cNvSpPr txBox="1">
            <a:spLocks noGrp="1"/>
          </p:cNvSpPr>
          <p:nvPr>
            <p:ph type="body" idx="1"/>
          </p:nvPr>
        </p:nvSpPr>
        <p:spPr>
          <a:xfrm>
            <a:off x="415600" y="6116393"/>
            <a:ext cx="11108000" cy="618800"/>
          </a:xfrm>
          <a:prstGeom prst="rect">
            <a:avLst/>
          </a:prstGeom>
        </p:spPr>
        <p:txBody>
          <a:bodyPr spcFirstLastPara="1" vert="horz" wrap="square" lIns="121900" tIns="121900" rIns="121900" bIns="121900" rtlCol="0" anchor="t" anchorCtr="0">
            <a:noAutofit/>
          </a:bodyPr>
          <a:lstStyle/>
          <a:p>
            <a:pPr marL="0" indent="0">
              <a:spcAft>
                <a:spcPts val="1600"/>
              </a:spcAft>
              <a:buSzPts val="935"/>
              <a:buNone/>
            </a:pPr>
            <a:r>
              <a:rPr lang="en" sz="2439"/>
              <a:t>Or move on to practice for yourself.</a:t>
            </a:r>
            <a:endParaRPr sz="2439"/>
          </a:p>
        </p:txBody>
      </p:sp>
      <p:pic>
        <p:nvPicPr>
          <p:cNvPr id="92" name="Google Shape;92;p18" descr="spotLESS Materials makes sprayable coatings that repel liquid, sludge, bacteria, mineral deposits, and more. They keep surfaces like toilets clean, drastically reducing the amount of water and cleaning chemicals needed. Their advanced materials are available for home use, and can be sprayed onto glass and ceramic at ambient conditions.&#10;&#10;To learn more about spotLESS Materials, visit:&#10;https://asknature.org/strategy/pitcher-rims-are-extremely-slippery/ &#10;https://biomimicry.org/solution/spotless/ &#10;https://spotlessmaterials.com/ &#10;&#10;Art and Animation by Jules Bartl&#10;Produced and Narrated by Ed Prosser&#10;With special thanks to support from the Ray C. Anderson Foundation. &#10;&#10;VIDEO SCRIPT&#10;This carnivorous pitcher plant has a particularly gruesome party trick - a highly slippery outer rim which causes insects to slip into a tube full of digestive juices.&#10;&#10;This super slippery rim called a peristome consists of a microtextured surface which becomes incredibly slippery when it gets wet.&#10;&#10;This microtexture is formed from overlapping epidermal cells, which cleverly directs insects to slip inwards and not out of the plant.&#10;&#10;Now, a company called spotLESS Materials is designing its own coatings that mimic the slippery nature of the pitcher plant. &#10;&#10;This coating features tiny nano-hairs, and these hold a thin layer of lubricant which mimics the presence of water on the pitcher plant.&#10;&#10;The company calls this technology the “liquid entrenched smooth surface”, or LESS for short and it can be easily sprayed onto a variety of surfaces.&#10;Because LESS coatings make surfaces very slippery it allows them to stay cleaner for longer - as they naturally repel fluid, dirt, bacteria, and even solid waste.&#10;&#10;This is particularly useful for things like solar panels and camera sensors, but also for reducing the harmful effects of using toxic cleaning products. &#10;&#10;It's even being used to create super slippery toilets which repel human waste and save vast amounts of water! &#10;&#10;Thanks to this pitcher plant inspired technology, these coatings have the potential to save billions of dollars in cleaning costs, for all sorts of surfaces&#10;&#10;Which is great news for the planet, unless you’re an ant..." title="How the pitcher plant inspired a super-slippery coating to keep surfaces clean">
            <a:hlinkClick r:id="rId3"/>
          </p:cNvPr>
          <p:cNvPicPr preferRelativeResize="0"/>
          <p:nvPr/>
        </p:nvPicPr>
        <p:blipFill>
          <a:blip r:embed="rId4">
            <a:alphaModFix/>
          </a:blip>
          <a:stretch>
            <a:fillRect/>
          </a:stretch>
        </p:blipFill>
        <p:spPr>
          <a:xfrm>
            <a:off x="1828834" y="1012109"/>
            <a:ext cx="7838761" cy="50355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subTitle" idx="1"/>
          </p:nvPr>
        </p:nvSpPr>
        <p:spPr>
          <a:xfrm>
            <a:off x="415600" y="1926100"/>
            <a:ext cx="11360800" cy="2909600"/>
          </a:xfrm>
          <a:prstGeom prst="rect">
            <a:avLst/>
          </a:prstGeom>
        </p:spPr>
        <p:txBody>
          <a:bodyPr spcFirstLastPara="1" vert="horz" wrap="square" lIns="121900" tIns="121900" rIns="121900" bIns="121900" rtlCol="0" anchor="t" anchorCtr="0">
            <a:noAutofit/>
          </a:bodyPr>
          <a:lstStyle/>
          <a:p>
            <a:pPr>
              <a:lnSpc>
                <a:spcPct val="80000"/>
              </a:lnSpc>
              <a:spcBef>
                <a:spcPts val="0"/>
              </a:spcBef>
              <a:buSzPts val="605"/>
            </a:pPr>
            <a:r>
              <a:rPr lang="en" sz="3120"/>
              <a:t>Your turn to try some examples</a:t>
            </a:r>
            <a:endParaRPr sz="3120"/>
          </a:p>
          <a:p>
            <a:pPr>
              <a:lnSpc>
                <a:spcPct val="80000"/>
              </a:lnSpc>
              <a:spcBef>
                <a:spcPts val="0"/>
              </a:spcBef>
              <a:buSzPts val="605"/>
            </a:pPr>
            <a:endParaRPr sz="3120"/>
          </a:p>
          <a:p>
            <a:pPr marL="609585" indent="-502907">
              <a:lnSpc>
                <a:spcPct val="80000"/>
              </a:lnSpc>
              <a:spcBef>
                <a:spcPts val="0"/>
              </a:spcBef>
              <a:buSzPts val="2340"/>
              <a:buAutoNum type="arabicPeriod"/>
            </a:pPr>
            <a:r>
              <a:rPr lang="en" sz="3120"/>
              <a:t>Namib Beetle</a:t>
            </a:r>
            <a:endParaRPr sz="3120"/>
          </a:p>
          <a:p>
            <a:pPr>
              <a:lnSpc>
                <a:spcPct val="80000"/>
              </a:lnSpc>
              <a:spcBef>
                <a:spcPts val="0"/>
              </a:spcBef>
              <a:buSzPts val="605"/>
            </a:pPr>
            <a:endParaRPr sz="3120"/>
          </a:p>
          <a:p>
            <a:pPr marL="609585">
              <a:lnSpc>
                <a:spcPct val="80000"/>
              </a:lnSpc>
              <a:spcBef>
                <a:spcPts val="0"/>
              </a:spcBef>
            </a:pPr>
            <a:endParaRPr sz="312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463700" y="2065033"/>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Here is the description of the strategy </a:t>
            </a:r>
            <a:endParaRPr sz="2960"/>
          </a:p>
          <a:p>
            <a:pPr>
              <a:buSzPts val="990"/>
            </a:pPr>
            <a:r>
              <a:rPr lang="en" sz="2960"/>
              <a:t>used by the Namib Beetle to collect water.</a:t>
            </a:r>
            <a:endParaRPr sz="2960"/>
          </a:p>
        </p:txBody>
      </p:sp>
      <p:sp>
        <p:nvSpPr>
          <p:cNvPr id="103" name="Google Shape;103;p20"/>
          <p:cNvSpPr txBox="1">
            <a:spLocks noGrp="1"/>
          </p:cNvSpPr>
          <p:nvPr>
            <p:ph type="body" idx="1"/>
          </p:nvPr>
        </p:nvSpPr>
        <p:spPr>
          <a:xfrm>
            <a:off x="463700" y="3267967"/>
            <a:ext cx="7741600" cy="27844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a:t>The Namib Beetle collects water droplets from morning fog. Its black shell is covered in bumps which are hydrophobic (water repelling). The passing fog condenses on them and quickly runs off into hydroscopic (water attracting) channels which guide the water to the mouth parts for drinking.</a:t>
            </a:r>
            <a:endParaRPr/>
          </a:p>
        </p:txBody>
      </p:sp>
      <p:pic>
        <p:nvPicPr>
          <p:cNvPr id="104" name="Google Shape;104;p20"/>
          <p:cNvPicPr preferRelativeResize="0"/>
          <p:nvPr/>
        </p:nvPicPr>
        <p:blipFill>
          <a:blip r:embed="rId3">
            <a:alphaModFix/>
          </a:blip>
          <a:stretch>
            <a:fillRect/>
          </a:stretch>
        </p:blipFill>
        <p:spPr>
          <a:xfrm>
            <a:off x="8256367" y="3428985"/>
            <a:ext cx="3783499" cy="2523567"/>
          </a:xfrm>
          <a:prstGeom prst="rect">
            <a:avLst/>
          </a:prstGeom>
          <a:noFill/>
          <a:ln>
            <a:noFill/>
          </a:ln>
        </p:spPr>
      </p:pic>
      <p:sp>
        <p:nvSpPr>
          <p:cNvPr id="105" name="Google Shape;105;p20"/>
          <p:cNvSpPr txBox="1"/>
          <p:nvPr/>
        </p:nvSpPr>
        <p:spPr>
          <a:xfrm>
            <a:off x="8256351" y="5940467"/>
            <a:ext cx="4000000" cy="574604"/>
          </a:xfrm>
          <a:prstGeom prst="rect">
            <a:avLst/>
          </a:prstGeom>
          <a:noFill/>
          <a:ln>
            <a:noFill/>
          </a:ln>
        </p:spPr>
        <p:txBody>
          <a:bodyPr spcFirstLastPara="1" wrap="square" lIns="121900" tIns="121900" rIns="121900" bIns="121900" anchor="t" anchorCtr="0">
            <a:spAutoFit/>
          </a:bodyPr>
          <a:lstStyle/>
          <a:p>
            <a:r>
              <a:rPr lang="en" sz="1067" u="sng">
                <a:solidFill>
                  <a:schemeClr val="hlink"/>
                </a:solidFill>
                <a:hlinkClick r:id="rId4"/>
              </a:rPr>
              <a:t>"Namibian Desert Beetle Stenocara gracilipes"</a:t>
            </a:r>
            <a:r>
              <a:rPr lang="en" sz="1067">
                <a:solidFill>
                  <a:schemeClr val="dk1"/>
                </a:solidFill>
              </a:rPr>
              <a:t> by</a:t>
            </a:r>
            <a:r>
              <a:rPr lang="en" sz="1067">
                <a:solidFill>
                  <a:schemeClr val="dk1"/>
                </a:solidFill>
                <a:uFill>
                  <a:noFill/>
                </a:uFill>
                <a:hlinkClick r:id="rId5">
                  <a:extLst>
                    <a:ext uri="{A12FA001-AC4F-418D-AE19-62706E023703}">
                      <ahyp:hlinkClr xmlns:ahyp="http://schemas.microsoft.com/office/drawing/2018/hyperlinkcolor" val="tx"/>
                    </a:ext>
                  </a:extLst>
                </a:hlinkClick>
              </a:rPr>
              <a:t> </a:t>
            </a:r>
            <a:r>
              <a:rPr lang="en" sz="1067" u="sng">
                <a:solidFill>
                  <a:schemeClr val="hlink"/>
                </a:solidFill>
                <a:hlinkClick r:id="rId5"/>
              </a:rPr>
              <a:t>harryandrowenaphotos</a:t>
            </a:r>
            <a:r>
              <a:rPr lang="en" sz="1067">
                <a:solidFill>
                  <a:schemeClr val="dk1"/>
                </a:solidFill>
              </a:rPr>
              <a:t> is licensed under</a:t>
            </a:r>
            <a:r>
              <a:rPr lang="en" sz="1067">
                <a:solidFill>
                  <a:schemeClr val="dk1"/>
                </a:solidFill>
                <a:uFill>
                  <a:noFill/>
                </a:uFill>
                <a:hlinkClick r:id="rId6">
                  <a:extLst>
                    <a:ext uri="{A12FA001-AC4F-418D-AE19-62706E023703}">
                      <ahyp:hlinkClr xmlns:ahyp="http://schemas.microsoft.com/office/drawing/2018/hyperlinkcolor" val="tx"/>
                    </a:ext>
                  </a:extLst>
                </a:hlinkClick>
              </a:rPr>
              <a:t> </a:t>
            </a:r>
            <a:r>
              <a:rPr lang="en" sz="1067" u="sng">
                <a:solidFill>
                  <a:schemeClr val="hlink"/>
                </a:solidFill>
                <a:hlinkClick r:id="rId6"/>
              </a:rPr>
              <a:t>CC BY-NC-ND 2.0</a:t>
            </a:r>
            <a:r>
              <a:rPr lang="en" sz="1067" u="sng">
                <a:solidFill>
                  <a:schemeClr val="hlink"/>
                </a:solidFill>
              </a:rPr>
              <a:t> </a:t>
            </a:r>
            <a:endParaRPr sz="1467"/>
          </a:p>
        </p:txBody>
      </p:sp>
      <p:sp>
        <p:nvSpPr>
          <p:cNvPr id="106" name="Google Shape;106;p20"/>
          <p:cNvSpPr txBox="1"/>
          <p:nvPr/>
        </p:nvSpPr>
        <p:spPr>
          <a:xfrm>
            <a:off x="0" y="-3547"/>
            <a:ext cx="12192000" cy="1354176"/>
          </a:xfrm>
          <a:prstGeom prst="rect">
            <a:avLst/>
          </a:prstGeom>
          <a:solidFill>
            <a:schemeClr val="accent1">
              <a:lumMod val="40000"/>
              <a:lumOff val="60000"/>
            </a:schemeClr>
          </a:solidFill>
          <a:ln>
            <a:noFill/>
          </a:ln>
        </p:spPr>
        <p:txBody>
          <a:bodyPr spcFirstLastPara="1" wrap="square" lIns="121900" tIns="121900" rIns="121900" bIns="121900" anchor="t" anchorCtr="0">
            <a:spAutoFit/>
          </a:bodyPr>
          <a:lstStyle/>
          <a:p>
            <a:r>
              <a:rPr lang="en" sz="3600" b="1" dirty="0"/>
              <a:t>TASK - note down key words and phrases which help understand how the strategy works</a:t>
            </a:r>
            <a:endParaRPr sz="36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body" idx="1"/>
          </p:nvPr>
        </p:nvSpPr>
        <p:spPr>
          <a:xfrm>
            <a:off x="506400" y="1959867"/>
            <a:ext cx="5429200" cy="2968400"/>
          </a:xfrm>
          <a:prstGeom prst="rect">
            <a:avLst/>
          </a:prstGeom>
          <a:ln w="9525" cap="flat" cmpd="sng">
            <a:solidFill>
              <a:schemeClr val="accen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Aft>
                <a:spcPts val="1600"/>
              </a:spcAft>
              <a:buSzPts val="935"/>
              <a:buNone/>
            </a:pPr>
            <a:r>
              <a:rPr lang="en" sz="2172"/>
              <a:t>The Namib Beetle collects water droplets from morning fog. Its black shell is covered in </a:t>
            </a:r>
            <a:r>
              <a:rPr lang="en" sz="2172" b="1"/>
              <a:t>bumps </a:t>
            </a:r>
            <a:r>
              <a:rPr lang="en" sz="2172"/>
              <a:t>which are </a:t>
            </a:r>
            <a:r>
              <a:rPr lang="en" sz="2172" b="1"/>
              <a:t>hydrophilic </a:t>
            </a:r>
            <a:r>
              <a:rPr lang="en" sz="2172"/>
              <a:t>(water attracting). The passing fog condenses on them and quickly runs off into </a:t>
            </a:r>
            <a:r>
              <a:rPr lang="en" sz="2172" b="1"/>
              <a:t>hydrophobic </a:t>
            </a:r>
            <a:r>
              <a:rPr lang="en" sz="2172"/>
              <a:t>(water repelling) channels which guide the water to the mouth parts for drinking.</a:t>
            </a:r>
            <a:endParaRPr sz="2172"/>
          </a:p>
        </p:txBody>
      </p:sp>
      <p:sp>
        <p:nvSpPr>
          <p:cNvPr id="113" name="Google Shape;113;p21"/>
          <p:cNvSpPr txBox="1">
            <a:spLocks noGrp="1"/>
          </p:cNvSpPr>
          <p:nvPr>
            <p:ph type="body" idx="1"/>
          </p:nvPr>
        </p:nvSpPr>
        <p:spPr>
          <a:xfrm>
            <a:off x="6384533" y="1959867"/>
            <a:ext cx="5082800" cy="2968400"/>
          </a:xfrm>
          <a:prstGeom prst="rect">
            <a:avLst/>
          </a:prstGeom>
          <a:ln w="9525" cap="flat" cmpd="sng">
            <a:solidFill>
              <a:srgbClr val="FF0000"/>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Aft>
                <a:spcPts val="1600"/>
              </a:spcAft>
              <a:buSzPts val="935"/>
              <a:buNone/>
            </a:pPr>
            <a:r>
              <a:rPr lang="en" sz="2172"/>
              <a:t>The Namib Beetle collects water droplets from </a:t>
            </a:r>
            <a:r>
              <a:rPr lang="en" sz="2172" b="1"/>
              <a:t>morning fog</a:t>
            </a:r>
            <a:r>
              <a:rPr lang="en" sz="2172"/>
              <a:t>. Its black </a:t>
            </a:r>
            <a:r>
              <a:rPr lang="en" sz="2172" b="1"/>
              <a:t>shell is covered in bumps</a:t>
            </a:r>
            <a:r>
              <a:rPr lang="en" sz="2172"/>
              <a:t> which are hydrophilic (water attracting). The passing fog condenses on them and quickly runs off into hydrophobic (water repelling) </a:t>
            </a:r>
            <a:r>
              <a:rPr lang="en" sz="2172" b="1"/>
              <a:t>channels</a:t>
            </a:r>
            <a:r>
              <a:rPr lang="en" sz="2172"/>
              <a:t> which guide the water to the </a:t>
            </a:r>
            <a:r>
              <a:rPr lang="en" sz="2172" b="1"/>
              <a:t>mouth parts </a:t>
            </a:r>
            <a:r>
              <a:rPr lang="en" sz="2172"/>
              <a:t>for drinking.</a:t>
            </a:r>
            <a:endParaRPr sz="2172"/>
          </a:p>
        </p:txBody>
      </p:sp>
      <p:sp>
        <p:nvSpPr>
          <p:cNvPr id="114" name="Google Shape;114;p21"/>
          <p:cNvSpPr/>
          <p:nvPr/>
        </p:nvSpPr>
        <p:spPr>
          <a:xfrm>
            <a:off x="1818700" y="5398400"/>
            <a:ext cx="1760400" cy="5196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 name="Google Shape;115;p21"/>
          <p:cNvSpPr txBox="1"/>
          <p:nvPr/>
        </p:nvSpPr>
        <p:spPr>
          <a:xfrm>
            <a:off x="2145733" y="5391401"/>
            <a:ext cx="1394800" cy="615513"/>
          </a:xfrm>
          <a:prstGeom prst="rect">
            <a:avLst/>
          </a:prstGeom>
          <a:noFill/>
          <a:ln>
            <a:noFill/>
          </a:ln>
        </p:spPr>
        <p:txBody>
          <a:bodyPr spcFirstLastPara="1" wrap="square" lIns="121900" tIns="121900" rIns="121900" bIns="121900" anchor="t" anchorCtr="0">
            <a:spAutoFit/>
          </a:bodyPr>
          <a:lstStyle/>
          <a:p>
            <a:r>
              <a:rPr lang="en" sz="2400"/>
              <a:t>Option 1</a:t>
            </a:r>
            <a:endParaRPr sz="2400"/>
          </a:p>
        </p:txBody>
      </p:sp>
      <p:sp>
        <p:nvSpPr>
          <p:cNvPr id="116" name="Google Shape;116;p21"/>
          <p:cNvSpPr/>
          <p:nvPr/>
        </p:nvSpPr>
        <p:spPr>
          <a:xfrm>
            <a:off x="7821867" y="5398400"/>
            <a:ext cx="1760400" cy="5196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 name="Google Shape;117;p21"/>
          <p:cNvSpPr txBox="1"/>
          <p:nvPr/>
        </p:nvSpPr>
        <p:spPr>
          <a:xfrm>
            <a:off x="8148900" y="5391401"/>
            <a:ext cx="1394800" cy="615513"/>
          </a:xfrm>
          <a:prstGeom prst="rect">
            <a:avLst/>
          </a:prstGeom>
          <a:noFill/>
          <a:ln>
            <a:noFill/>
          </a:ln>
        </p:spPr>
        <p:txBody>
          <a:bodyPr spcFirstLastPara="1" wrap="square" lIns="121900" tIns="121900" rIns="121900" bIns="121900" anchor="t" anchorCtr="0">
            <a:spAutoFit/>
          </a:bodyPr>
          <a:lstStyle/>
          <a:p>
            <a:r>
              <a:rPr lang="en" sz="2400"/>
              <a:t>Option 2</a:t>
            </a:r>
            <a:endParaRPr sz="2400"/>
          </a:p>
        </p:txBody>
      </p:sp>
      <p:sp>
        <p:nvSpPr>
          <p:cNvPr id="2" name="Google Shape;106;p20">
            <a:extLst>
              <a:ext uri="{FF2B5EF4-FFF2-40B4-BE49-F238E27FC236}">
                <a16:creationId xmlns:a16="http://schemas.microsoft.com/office/drawing/2014/main" id="{FD55D849-2CA4-69D9-581B-F910B649BDD6}"/>
              </a:ext>
            </a:extLst>
          </p:cNvPr>
          <p:cNvSpPr txBox="1"/>
          <p:nvPr/>
        </p:nvSpPr>
        <p:spPr>
          <a:xfrm>
            <a:off x="0" y="-3547"/>
            <a:ext cx="12192000" cy="1354176"/>
          </a:xfrm>
          <a:prstGeom prst="rect">
            <a:avLst/>
          </a:prstGeom>
          <a:solidFill>
            <a:schemeClr val="accent1">
              <a:lumMod val="40000"/>
              <a:lumOff val="60000"/>
            </a:schemeClr>
          </a:solidFill>
          <a:ln>
            <a:noFill/>
          </a:ln>
        </p:spPr>
        <p:txBody>
          <a:bodyPr spcFirstLastPara="1" wrap="square" lIns="121900" tIns="121900" rIns="121900" bIns="121900" anchor="t" anchorCtr="0">
            <a:spAutoFit/>
          </a:bodyPr>
          <a:lstStyle/>
          <a:p>
            <a:r>
              <a:rPr lang="en" sz="3600" b="1" dirty="0"/>
              <a:t>Which of the choices below do you think best identifies the key words?</a:t>
            </a:r>
            <a:endParaRPr sz="36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body" idx="4294967295"/>
          </p:nvPr>
        </p:nvSpPr>
        <p:spPr>
          <a:xfrm>
            <a:off x="400600" y="1238467"/>
            <a:ext cx="11430800" cy="1678400"/>
          </a:xfrm>
          <a:prstGeom prst="rect">
            <a:avLst/>
          </a:prstGeom>
          <a:ln w="9525" cap="flat" cmpd="sng">
            <a:solidFill>
              <a:schemeClr val="accen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The Namib Beetle collects water droplets from morning fog. Its black shell is covered in </a:t>
            </a:r>
            <a:r>
              <a:rPr lang="en" sz="2172" b="1"/>
              <a:t>bumps </a:t>
            </a:r>
            <a:r>
              <a:rPr lang="en" sz="2172"/>
              <a:t>which are </a:t>
            </a:r>
            <a:r>
              <a:rPr lang="en" sz="2172" b="1"/>
              <a:t>hydrophilic </a:t>
            </a:r>
            <a:r>
              <a:rPr lang="en" sz="2172"/>
              <a:t>(water attracting). The passing fog condenses on them and quickly runs off into </a:t>
            </a:r>
            <a:r>
              <a:rPr lang="en" sz="2172" b="1"/>
              <a:t>hydrophobic </a:t>
            </a:r>
            <a:r>
              <a:rPr lang="en" sz="2172"/>
              <a:t>(water repelling) channels which guide the water to the mouth parts for drinking.</a:t>
            </a:r>
            <a:endParaRPr sz="2172"/>
          </a:p>
        </p:txBody>
      </p:sp>
      <p:sp>
        <p:nvSpPr>
          <p:cNvPr id="123" name="Google Shape;123;p22"/>
          <p:cNvSpPr txBox="1"/>
          <p:nvPr/>
        </p:nvSpPr>
        <p:spPr>
          <a:xfrm>
            <a:off x="876100" y="464100"/>
            <a:ext cx="3020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24" name="Google Shape;124;p22"/>
          <p:cNvSpPr txBox="1">
            <a:spLocks noGrp="1"/>
          </p:cNvSpPr>
          <p:nvPr>
            <p:ph type="body" idx="4294967295"/>
          </p:nvPr>
        </p:nvSpPr>
        <p:spPr>
          <a:xfrm>
            <a:off x="400600" y="310567"/>
            <a:ext cx="6698800" cy="586400"/>
          </a:xfrm>
          <a:prstGeom prst="rect">
            <a:avLst/>
          </a:prstGeom>
          <a:ln w="9525" cap="flat" cmpd="sng">
            <a:solidFill>
              <a:schemeClr val="l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If you chose option 1 then good job … correct</a:t>
            </a:r>
            <a:endParaRPr sz="2172"/>
          </a:p>
        </p:txBody>
      </p:sp>
      <p:sp>
        <p:nvSpPr>
          <p:cNvPr id="125" name="Google Shape;125;p22"/>
          <p:cNvSpPr txBox="1">
            <a:spLocks noGrp="1"/>
          </p:cNvSpPr>
          <p:nvPr>
            <p:ph type="body" idx="4294967295"/>
          </p:nvPr>
        </p:nvSpPr>
        <p:spPr>
          <a:xfrm>
            <a:off x="400600" y="3157633"/>
            <a:ext cx="5423600" cy="1798400"/>
          </a:xfrm>
          <a:prstGeom prst="rect">
            <a:avLst/>
          </a:prstGeom>
        </p:spPr>
        <p:txBody>
          <a:bodyPr spcFirstLastPara="1" vert="horz" wrap="square" lIns="121900" tIns="121900" rIns="121900" bIns="121900" rtlCol="0" anchor="t" anchorCtr="0">
            <a:normAutofit/>
          </a:bodyPr>
          <a:lstStyle/>
          <a:p>
            <a:pPr marL="0" indent="0">
              <a:spcBef>
                <a:spcPts val="0"/>
              </a:spcBef>
              <a:buNone/>
            </a:pPr>
            <a:r>
              <a:rPr lang="en" sz="2133" b="1"/>
              <a:t>bumps </a:t>
            </a:r>
            <a:endParaRPr sz="2133"/>
          </a:p>
          <a:p>
            <a:pPr marL="0" indent="0">
              <a:spcBef>
                <a:spcPts val="1600"/>
              </a:spcBef>
              <a:buNone/>
            </a:pPr>
            <a:r>
              <a:rPr lang="en" sz="2133" b="1"/>
              <a:t>hydrophobic (water repelling)</a:t>
            </a:r>
            <a:r>
              <a:rPr lang="en" sz="2133"/>
              <a:t> </a:t>
            </a:r>
            <a:r>
              <a:rPr lang="en" sz="2133" b="1"/>
              <a:t>channels</a:t>
            </a:r>
            <a:r>
              <a:rPr lang="en"/>
              <a:t> </a:t>
            </a:r>
            <a:endParaRPr sz="2133"/>
          </a:p>
          <a:p>
            <a:pPr marL="0" indent="0">
              <a:spcBef>
                <a:spcPts val="1600"/>
              </a:spcBef>
              <a:buNone/>
            </a:pPr>
            <a:r>
              <a:rPr lang="en" sz="2133" b="1"/>
              <a:t>hydrophilic (water attracting) </a:t>
            </a:r>
            <a:endParaRPr/>
          </a:p>
          <a:p>
            <a:pPr marL="0" indent="0">
              <a:spcBef>
                <a:spcPts val="1600"/>
              </a:spcBef>
              <a:spcAft>
                <a:spcPts val="1600"/>
              </a:spcAft>
              <a:buNone/>
            </a:pPr>
            <a:endParaRPr/>
          </a:p>
        </p:txBody>
      </p:sp>
      <p:sp>
        <p:nvSpPr>
          <p:cNvPr id="126" name="Google Shape;126;p22"/>
          <p:cNvSpPr txBox="1">
            <a:spLocks noGrp="1"/>
          </p:cNvSpPr>
          <p:nvPr>
            <p:ph type="body" idx="4294967295"/>
          </p:nvPr>
        </p:nvSpPr>
        <p:spPr>
          <a:xfrm>
            <a:off x="6586500" y="3267967"/>
            <a:ext cx="4610400" cy="1380000"/>
          </a:xfrm>
          <a:prstGeom prst="rect">
            <a:avLst/>
          </a:prstGeom>
          <a:ln w="9525" cap="flat" cmpd="sng">
            <a:solidFill>
              <a:schemeClr val="l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These are all non-biological terms which can be applied into different situations. </a:t>
            </a:r>
            <a:endParaRPr sz="2172"/>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body" idx="4294967295"/>
          </p:nvPr>
        </p:nvSpPr>
        <p:spPr>
          <a:xfrm>
            <a:off x="228700" y="1161500"/>
            <a:ext cx="5082800" cy="2968400"/>
          </a:xfrm>
          <a:prstGeom prst="rect">
            <a:avLst/>
          </a:prstGeom>
          <a:ln w="9525" cap="flat" cmpd="sng">
            <a:solidFill>
              <a:srgbClr val="FF0000"/>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The Namib Beetle collects water droplets from </a:t>
            </a:r>
            <a:r>
              <a:rPr lang="en" sz="2172" b="1"/>
              <a:t>morning fog</a:t>
            </a:r>
            <a:r>
              <a:rPr lang="en" sz="2172"/>
              <a:t>. Its black </a:t>
            </a:r>
            <a:r>
              <a:rPr lang="en" sz="2172" b="1"/>
              <a:t>shell is covered in bumps</a:t>
            </a:r>
            <a:r>
              <a:rPr lang="en" sz="2172"/>
              <a:t> which are hydrophilic (water attracting). The passing fog condenses on them and quickly runs off into hydrophobic (water repelling) </a:t>
            </a:r>
            <a:r>
              <a:rPr lang="en" sz="2172" b="1"/>
              <a:t>channels</a:t>
            </a:r>
            <a:r>
              <a:rPr lang="en" sz="2172"/>
              <a:t> which guide the water to the </a:t>
            </a:r>
            <a:r>
              <a:rPr lang="en" sz="2172" b="1"/>
              <a:t>mouth parts </a:t>
            </a:r>
            <a:r>
              <a:rPr lang="en" sz="2172"/>
              <a:t>for drinking.</a:t>
            </a:r>
            <a:endParaRPr sz="2172"/>
          </a:p>
        </p:txBody>
      </p:sp>
      <p:sp>
        <p:nvSpPr>
          <p:cNvPr id="132" name="Google Shape;132;p23"/>
          <p:cNvSpPr txBox="1">
            <a:spLocks noGrp="1"/>
          </p:cNvSpPr>
          <p:nvPr>
            <p:ph type="body" idx="4294967295"/>
          </p:nvPr>
        </p:nvSpPr>
        <p:spPr>
          <a:xfrm>
            <a:off x="400600" y="310567"/>
            <a:ext cx="4910800" cy="586400"/>
          </a:xfrm>
          <a:prstGeom prst="rect">
            <a:avLst/>
          </a:prstGeom>
          <a:ln w="9525" cap="flat" cmpd="sng">
            <a:solidFill>
              <a:schemeClr val="l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If you chose option B, not there yet…</a:t>
            </a:r>
            <a:endParaRPr sz="2172"/>
          </a:p>
        </p:txBody>
      </p:sp>
      <p:sp>
        <p:nvSpPr>
          <p:cNvPr id="133" name="Google Shape;133;p23"/>
          <p:cNvSpPr txBox="1">
            <a:spLocks noGrp="1"/>
          </p:cNvSpPr>
          <p:nvPr>
            <p:ph type="body" idx="4294967295"/>
          </p:nvPr>
        </p:nvSpPr>
        <p:spPr>
          <a:xfrm>
            <a:off x="6145333" y="353533"/>
            <a:ext cx="5082800" cy="5641200"/>
          </a:xfrm>
          <a:prstGeom prst="rect">
            <a:avLst/>
          </a:prstGeom>
          <a:ln w="9525" cap="flat" cmpd="sng">
            <a:solidFill>
              <a:schemeClr val="l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buSzPts val="935"/>
              <a:buNone/>
            </a:pPr>
            <a:r>
              <a:rPr lang="en" sz="2172"/>
              <a:t>These highlighted words are a description of the context and organism, and are less helpful when abstracting.</a:t>
            </a:r>
            <a:endParaRPr sz="2172"/>
          </a:p>
          <a:p>
            <a:pPr marL="0" indent="0">
              <a:lnSpc>
                <a:spcPct val="105000"/>
              </a:lnSpc>
              <a:spcBef>
                <a:spcPts val="1600"/>
              </a:spcBef>
              <a:buSzPts val="935"/>
              <a:buNone/>
            </a:pPr>
            <a:r>
              <a:rPr lang="en" sz="2172" u="sng"/>
              <a:t>Morning fog</a:t>
            </a:r>
            <a:r>
              <a:rPr lang="en" sz="2172"/>
              <a:t> - this is not about the strategy but the context where the Namib Beetle lives.</a:t>
            </a:r>
            <a:endParaRPr sz="2172"/>
          </a:p>
          <a:p>
            <a:pPr marL="0" indent="0">
              <a:lnSpc>
                <a:spcPct val="105000"/>
              </a:lnSpc>
              <a:spcBef>
                <a:spcPts val="1600"/>
              </a:spcBef>
              <a:buSzPts val="935"/>
              <a:buNone/>
            </a:pPr>
            <a:r>
              <a:rPr lang="en" sz="2172" u="sng"/>
              <a:t>Shell is covered in bumps</a:t>
            </a:r>
            <a:r>
              <a:rPr lang="en" sz="2172"/>
              <a:t> - the shell is specific to the beetle and probably not replicable in a design, but the shape of the bumps might be,</a:t>
            </a:r>
            <a:endParaRPr sz="2172"/>
          </a:p>
          <a:p>
            <a:pPr marL="0" indent="0">
              <a:lnSpc>
                <a:spcPct val="105000"/>
              </a:lnSpc>
              <a:spcBef>
                <a:spcPts val="1600"/>
              </a:spcBef>
              <a:spcAft>
                <a:spcPts val="1600"/>
              </a:spcAft>
              <a:buSzPts val="935"/>
              <a:buNone/>
            </a:pPr>
            <a:r>
              <a:rPr lang="en" sz="2172" u="sng"/>
              <a:t>Channels</a:t>
            </a:r>
            <a:r>
              <a:rPr lang="en" sz="2172"/>
              <a:t> - the principle of channelling water might be helpful, but the </a:t>
            </a:r>
            <a:r>
              <a:rPr lang="en" sz="2172" u="sng"/>
              <a:t>mouth parts</a:t>
            </a:r>
            <a:r>
              <a:rPr lang="en" sz="2172"/>
              <a:t> are specific to the beetle.</a:t>
            </a:r>
            <a:endParaRPr sz="2172"/>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0354608-2C0B-45C8-8C8B-8E3ED2EF5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1999C80-866C-4D63-ADB5-E02582EF3FB8}"/>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444"/>
          <a:stretch/>
        </p:blipFill>
        <p:spPr>
          <a:xfrm>
            <a:off x="2" y="10"/>
            <a:ext cx="12191997" cy="6857990"/>
          </a:xfrm>
          <a:prstGeom prst="rect">
            <a:avLst/>
          </a:prstGeom>
        </p:spPr>
      </p:pic>
      <p:sp>
        <p:nvSpPr>
          <p:cNvPr id="8" name="TextBox 7"/>
          <p:cNvSpPr txBox="1"/>
          <p:nvPr/>
        </p:nvSpPr>
        <p:spPr>
          <a:xfrm>
            <a:off x="2590991" y="1680291"/>
            <a:ext cx="7010018" cy="228822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Learning from Nature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how to design a thriving and sustainable human-built world.</a:t>
            </a:r>
          </a:p>
        </p:txBody>
      </p:sp>
      <p:sp>
        <p:nvSpPr>
          <p:cNvPr id="75" name="Freeform 5">
            <a:extLst>
              <a:ext uri="{FF2B5EF4-FFF2-40B4-BE49-F238E27FC236}">
                <a16:creationId xmlns:a16="http://schemas.microsoft.com/office/drawing/2014/main" id="{A69EB637-CEDE-43AD-8B65-DDD63C08F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72" name="Picture 4" descr="2220x312 City PNG Pic PNG Mart"/>
          <p:cNvPicPr>
            <a:picLocks noChangeAspect="1" noChangeArrowheads="1"/>
          </p:cNvPicPr>
          <p:nvPr/>
        </p:nvPicPr>
        <p:blipFill rotWithShape="1">
          <a:blip r:embed="rId4">
            <a:extLst>
              <a:ext uri="{28A0092B-C50C-407E-A947-70E740481C1C}">
                <a14:useLocalDpi xmlns:a14="http://schemas.microsoft.com/office/drawing/2010/main" val="0"/>
              </a:ext>
            </a:extLst>
          </a:blip>
          <a:srcRect l="35791" r="48304" b="3"/>
          <a:stretch/>
        </p:blipFill>
        <p:spPr bwMode="auto">
          <a:xfrm>
            <a:off x="933974" y="911082"/>
            <a:ext cx="2034550" cy="1797684"/>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noFill/>
          <a:ln w="63500">
            <a:solidFill>
              <a:schemeClr val="tx1">
                <a:alpha val="80000"/>
              </a:schemeClr>
            </a:solidFill>
          </a:ln>
          <a:extLst>
            <a:ext uri="{909E8E84-426E-40DD-AFC4-6F175D3DCCD1}">
              <a14:hiddenFill xmlns:a14="http://schemas.microsoft.com/office/drawing/2010/main">
                <a:solidFill>
                  <a:srgbClr val="FFFFFF"/>
                </a:solidFill>
              </a14:hiddenFill>
            </a:ext>
          </a:extLst>
        </p:spPr>
      </p:pic>
      <p:sp>
        <p:nvSpPr>
          <p:cNvPr id="77" name="Freeform 5">
            <a:extLst>
              <a:ext uri="{FF2B5EF4-FFF2-40B4-BE49-F238E27FC236}">
                <a16:creationId xmlns:a16="http://schemas.microsoft.com/office/drawing/2014/main" id="{B0FAED46-1BF7-48DB-980D-571CD2A3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AutoShape 8" descr="Image result for wyss institut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10" descr="Image result for wyss institu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9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415600" y="179800"/>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You should have noted the following key words:</a:t>
            </a:r>
            <a:endParaRPr sz="2960"/>
          </a:p>
          <a:p>
            <a:pPr>
              <a:buSzPts val="990"/>
            </a:pPr>
            <a:endParaRPr sz="2960"/>
          </a:p>
        </p:txBody>
      </p:sp>
      <p:sp>
        <p:nvSpPr>
          <p:cNvPr id="139" name="Google Shape;139;p24"/>
          <p:cNvSpPr txBox="1">
            <a:spLocks noGrp="1"/>
          </p:cNvSpPr>
          <p:nvPr>
            <p:ph type="body" idx="1"/>
          </p:nvPr>
        </p:nvSpPr>
        <p:spPr>
          <a:xfrm>
            <a:off x="1295133" y="1462200"/>
            <a:ext cx="5202400" cy="19668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en" b="1"/>
              <a:t>bumps </a:t>
            </a:r>
            <a:endParaRPr/>
          </a:p>
          <a:p>
            <a:pPr marL="0" indent="0">
              <a:spcBef>
                <a:spcPts val="1600"/>
              </a:spcBef>
              <a:buNone/>
            </a:pPr>
            <a:r>
              <a:rPr lang="en" b="1"/>
              <a:t>hydrophobic (water attracting)</a:t>
            </a:r>
            <a:r>
              <a:rPr lang="en"/>
              <a:t> </a:t>
            </a:r>
            <a:endParaRPr/>
          </a:p>
          <a:p>
            <a:pPr marL="0" indent="0">
              <a:spcBef>
                <a:spcPts val="1600"/>
              </a:spcBef>
              <a:buNone/>
            </a:pPr>
            <a:r>
              <a:rPr lang="en" b="1"/>
              <a:t>hydroscopic (water repelling) channels</a:t>
            </a:r>
            <a:r>
              <a:rPr lang="en"/>
              <a:t> </a:t>
            </a:r>
            <a:endParaRPr/>
          </a:p>
          <a:p>
            <a:pPr marL="0" indent="0">
              <a:spcBef>
                <a:spcPts val="1600"/>
              </a:spcBef>
              <a:spcAft>
                <a:spcPts val="1600"/>
              </a:spcAft>
              <a:buNone/>
            </a:pPr>
            <a:endParaRPr/>
          </a:p>
        </p:txBody>
      </p:sp>
      <p:pic>
        <p:nvPicPr>
          <p:cNvPr id="140" name="Google Shape;140;p24"/>
          <p:cNvPicPr preferRelativeResize="0"/>
          <p:nvPr/>
        </p:nvPicPr>
        <p:blipFill>
          <a:blip r:embed="rId3">
            <a:alphaModFix/>
          </a:blip>
          <a:stretch>
            <a:fillRect/>
          </a:stretch>
        </p:blipFill>
        <p:spPr>
          <a:xfrm>
            <a:off x="7881233" y="805618"/>
            <a:ext cx="3783499" cy="2523567"/>
          </a:xfrm>
          <a:prstGeom prst="rect">
            <a:avLst/>
          </a:prstGeom>
          <a:noFill/>
          <a:ln>
            <a:noFill/>
          </a:ln>
        </p:spPr>
      </p:pic>
      <p:sp>
        <p:nvSpPr>
          <p:cNvPr id="141" name="Google Shape;141;p24"/>
          <p:cNvSpPr txBox="1"/>
          <p:nvPr/>
        </p:nvSpPr>
        <p:spPr>
          <a:xfrm>
            <a:off x="7881217" y="3317101"/>
            <a:ext cx="4000000" cy="574604"/>
          </a:xfrm>
          <a:prstGeom prst="rect">
            <a:avLst/>
          </a:prstGeom>
          <a:noFill/>
          <a:ln>
            <a:noFill/>
          </a:ln>
        </p:spPr>
        <p:txBody>
          <a:bodyPr spcFirstLastPara="1" wrap="square" lIns="121900" tIns="121900" rIns="121900" bIns="121900" anchor="t" anchorCtr="0">
            <a:spAutoFit/>
          </a:bodyPr>
          <a:lstStyle/>
          <a:p>
            <a:r>
              <a:rPr lang="en" sz="1067" u="sng">
                <a:solidFill>
                  <a:schemeClr val="hlink"/>
                </a:solidFill>
                <a:hlinkClick r:id="rId4"/>
              </a:rPr>
              <a:t>"Namibian Desert Beetle Stenocara gracilipes"</a:t>
            </a:r>
            <a:r>
              <a:rPr lang="en" sz="1067">
                <a:solidFill>
                  <a:schemeClr val="dk1"/>
                </a:solidFill>
              </a:rPr>
              <a:t> by</a:t>
            </a:r>
            <a:r>
              <a:rPr lang="en" sz="1067">
                <a:solidFill>
                  <a:schemeClr val="dk1"/>
                </a:solidFill>
                <a:uFill>
                  <a:noFill/>
                </a:uFill>
                <a:hlinkClick r:id="rId5">
                  <a:extLst>
                    <a:ext uri="{A12FA001-AC4F-418D-AE19-62706E023703}">
                      <ahyp:hlinkClr xmlns:ahyp="http://schemas.microsoft.com/office/drawing/2018/hyperlinkcolor" val="tx"/>
                    </a:ext>
                  </a:extLst>
                </a:hlinkClick>
              </a:rPr>
              <a:t> </a:t>
            </a:r>
            <a:r>
              <a:rPr lang="en" sz="1067" u="sng">
                <a:solidFill>
                  <a:schemeClr val="hlink"/>
                </a:solidFill>
                <a:hlinkClick r:id="rId5"/>
              </a:rPr>
              <a:t>harryandrowenaphotos</a:t>
            </a:r>
            <a:r>
              <a:rPr lang="en" sz="1067">
                <a:solidFill>
                  <a:schemeClr val="dk1"/>
                </a:solidFill>
              </a:rPr>
              <a:t> is licensed under</a:t>
            </a:r>
            <a:r>
              <a:rPr lang="en" sz="1067">
                <a:solidFill>
                  <a:schemeClr val="dk1"/>
                </a:solidFill>
                <a:uFill>
                  <a:noFill/>
                </a:uFill>
                <a:hlinkClick r:id="rId6">
                  <a:extLst>
                    <a:ext uri="{A12FA001-AC4F-418D-AE19-62706E023703}">
                      <ahyp:hlinkClr xmlns:ahyp="http://schemas.microsoft.com/office/drawing/2018/hyperlinkcolor" val="tx"/>
                    </a:ext>
                  </a:extLst>
                </a:hlinkClick>
              </a:rPr>
              <a:t> </a:t>
            </a:r>
            <a:r>
              <a:rPr lang="en" sz="1067" u="sng">
                <a:solidFill>
                  <a:schemeClr val="hlink"/>
                </a:solidFill>
                <a:hlinkClick r:id="rId6"/>
              </a:rPr>
              <a:t>CC BY-NC-ND 2.0</a:t>
            </a:r>
            <a:r>
              <a:rPr lang="en" sz="1067" u="sng">
                <a:solidFill>
                  <a:schemeClr val="hlink"/>
                </a:solidFill>
              </a:rPr>
              <a:t> </a:t>
            </a:r>
            <a:endParaRPr sz="1467"/>
          </a:p>
        </p:txBody>
      </p:sp>
      <p:sp>
        <p:nvSpPr>
          <p:cNvPr id="142" name="Google Shape;142;p24"/>
          <p:cNvSpPr txBox="1"/>
          <p:nvPr/>
        </p:nvSpPr>
        <p:spPr>
          <a:xfrm>
            <a:off x="495400" y="3995201"/>
            <a:ext cx="11201200" cy="1231066"/>
          </a:xfrm>
          <a:prstGeom prst="rect">
            <a:avLst/>
          </a:prstGeom>
          <a:noFill/>
          <a:ln>
            <a:noFill/>
          </a:ln>
        </p:spPr>
        <p:txBody>
          <a:bodyPr spcFirstLastPara="1" wrap="square" lIns="121900" tIns="121900" rIns="121900" bIns="121900" anchor="t" anchorCtr="0">
            <a:spAutoFit/>
          </a:bodyPr>
          <a:lstStyle/>
          <a:p>
            <a:r>
              <a:rPr lang="en" sz="3200">
                <a:highlight>
                  <a:schemeClr val="lt1"/>
                </a:highlight>
              </a:rPr>
              <a:t>Now you need to combine your key words into a sentence describing the strategy in non-biological terms.</a:t>
            </a:r>
            <a:endParaRPr sz="3200">
              <a:highlight>
                <a:schemeClr val="lt1"/>
              </a:highligh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463700" y="2065033"/>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You might have written the following:</a:t>
            </a:r>
            <a:endParaRPr sz="2960"/>
          </a:p>
          <a:p>
            <a:pPr>
              <a:buSzPts val="990"/>
            </a:pPr>
            <a:endParaRPr sz="2960"/>
          </a:p>
        </p:txBody>
      </p:sp>
      <p:sp>
        <p:nvSpPr>
          <p:cNvPr id="148" name="Google Shape;148;p25"/>
          <p:cNvSpPr txBox="1">
            <a:spLocks noGrp="1"/>
          </p:cNvSpPr>
          <p:nvPr>
            <p:ph type="body" idx="1"/>
          </p:nvPr>
        </p:nvSpPr>
        <p:spPr>
          <a:xfrm>
            <a:off x="463700" y="3267967"/>
            <a:ext cx="7741600" cy="27844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b="1"/>
              <a:t>Create hydrophilic bumps to collect water surrounded by hydrophobic channels to direct water.</a:t>
            </a:r>
            <a:endParaRPr/>
          </a:p>
        </p:txBody>
      </p:sp>
      <p:pic>
        <p:nvPicPr>
          <p:cNvPr id="149" name="Google Shape;149;p25"/>
          <p:cNvPicPr preferRelativeResize="0"/>
          <p:nvPr/>
        </p:nvPicPr>
        <p:blipFill>
          <a:blip r:embed="rId3">
            <a:alphaModFix/>
          </a:blip>
          <a:stretch>
            <a:fillRect/>
          </a:stretch>
        </p:blipFill>
        <p:spPr>
          <a:xfrm>
            <a:off x="8112067" y="2245885"/>
            <a:ext cx="3783499" cy="2523567"/>
          </a:xfrm>
          <a:prstGeom prst="rect">
            <a:avLst/>
          </a:prstGeom>
          <a:noFill/>
          <a:ln>
            <a:noFill/>
          </a:ln>
        </p:spPr>
      </p:pic>
      <p:sp>
        <p:nvSpPr>
          <p:cNvPr id="150" name="Google Shape;150;p25"/>
          <p:cNvSpPr txBox="1"/>
          <p:nvPr/>
        </p:nvSpPr>
        <p:spPr>
          <a:xfrm>
            <a:off x="8112051" y="4769434"/>
            <a:ext cx="4000000" cy="574604"/>
          </a:xfrm>
          <a:prstGeom prst="rect">
            <a:avLst/>
          </a:prstGeom>
          <a:noFill/>
          <a:ln>
            <a:noFill/>
          </a:ln>
        </p:spPr>
        <p:txBody>
          <a:bodyPr spcFirstLastPara="1" wrap="square" lIns="121900" tIns="121900" rIns="121900" bIns="121900" anchor="t" anchorCtr="0">
            <a:spAutoFit/>
          </a:bodyPr>
          <a:lstStyle/>
          <a:p>
            <a:r>
              <a:rPr lang="en" sz="1067" u="sng">
                <a:solidFill>
                  <a:schemeClr val="hlink"/>
                </a:solidFill>
                <a:hlinkClick r:id="rId4"/>
              </a:rPr>
              <a:t>"Namibian Desert Beetle Stenocara gracilipes"</a:t>
            </a:r>
            <a:r>
              <a:rPr lang="en" sz="1067">
                <a:solidFill>
                  <a:schemeClr val="dk1"/>
                </a:solidFill>
              </a:rPr>
              <a:t> by</a:t>
            </a:r>
            <a:r>
              <a:rPr lang="en" sz="1067">
                <a:solidFill>
                  <a:schemeClr val="dk1"/>
                </a:solidFill>
                <a:uFill>
                  <a:noFill/>
                </a:uFill>
                <a:hlinkClick r:id="rId5">
                  <a:extLst>
                    <a:ext uri="{A12FA001-AC4F-418D-AE19-62706E023703}">
                      <ahyp:hlinkClr xmlns:ahyp="http://schemas.microsoft.com/office/drawing/2018/hyperlinkcolor" val="tx"/>
                    </a:ext>
                  </a:extLst>
                </a:hlinkClick>
              </a:rPr>
              <a:t> </a:t>
            </a:r>
            <a:r>
              <a:rPr lang="en" sz="1067" u="sng">
                <a:solidFill>
                  <a:schemeClr val="hlink"/>
                </a:solidFill>
                <a:hlinkClick r:id="rId5"/>
              </a:rPr>
              <a:t>harryandrowenaphotos</a:t>
            </a:r>
            <a:r>
              <a:rPr lang="en" sz="1067">
                <a:solidFill>
                  <a:schemeClr val="dk1"/>
                </a:solidFill>
              </a:rPr>
              <a:t> is licensed under</a:t>
            </a:r>
            <a:r>
              <a:rPr lang="en" sz="1067">
                <a:solidFill>
                  <a:schemeClr val="dk1"/>
                </a:solidFill>
                <a:uFill>
                  <a:noFill/>
                </a:uFill>
                <a:hlinkClick r:id="rId6">
                  <a:extLst>
                    <a:ext uri="{A12FA001-AC4F-418D-AE19-62706E023703}">
                      <ahyp:hlinkClr xmlns:ahyp="http://schemas.microsoft.com/office/drawing/2018/hyperlinkcolor" val="tx"/>
                    </a:ext>
                  </a:extLst>
                </a:hlinkClick>
              </a:rPr>
              <a:t> </a:t>
            </a:r>
            <a:r>
              <a:rPr lang="en" sz="1067" u="sng">
                <a:solidFill>
                  <a:schemeClr val="hlink"/>
                </a:solidFill>
                <a:hlinkClick r:id="rId6"/>
              </a:rPr>
              <a:t>CC BY-NC-ND 2.0</a:t>
            </a:r>
            <a:r>
              <a:rPr lang="en" sz="1067" u="sng">
                <a:solidFill>
                  <a:schemeClr val="hlink"/>
                </a:solidFill>
              </a:rPr>
              <a:t> </a:t>
            </a:r>
            <a:endParaRPr sz="1467"/>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415600" y="179833"/>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Want to learn more - watch this short video clip</a:t>
            </a:r>
            <a:endParaRPr sz="2960"/>
          </a:p>
          <a:p>
            <a:pPr>
              <a:buSzPts val="990"/>
            </a:pPr>
            <a:endParaRPr sz="2960"/>
          </a:p>
        </p:txBody>
      </p:sp>
      <p:sp>
        <p:nvSpPr>
          <p:cNvPr id="156" name="Google Shape;156;p26"/>
          <p:cNvSpPr txBox="1">
            <a:spLocks noGrp="1"/>
          </p:cNvSpPr>
          <p:nvPr>
            <p:ph type="body" idx="1"/>
          </p:nvPr>
        </p:nvSpPr>
        <p:spPr>
          <a:xfrm>
            <a:off x="454100" y="6066967"/>
            <a:ext cx="7741600" cy="687600"/>
          </a:xfrm>
          <a:prstGeom prst="rect">
            <a:avLst/>
          </a:prstGeom>
        </p:spPr>
        <p:txBody>
          <a:bodyPr spcFirstLastPara="1" vert="horz" wrap="square" lIns="121900" tIns="121900" rIns="121900" bIns="121900" rtlCol="0" anchor="t" anchorCtr="0">
            <a:normAutofit fontScale="77500" lnSpcReduction="20000"/>
          </a:bodyPr>
          <a:lstStyle/>
          <a:p>
            <a:pPr marL="0" indent="0">
              <a:spcAft>
                <a:spcPts val="1600"/>
              </a:spcAft>
              <a:buNone/>
            </a:pPr>
            <a:r>
              <a:rPr lang="en" b="1"/>
              <a:t>And move on the practice another example.</a:t>
            </a:r>
            <a:endParaRPr/>
          </a:p>
        </p:txBody>
      </p:sp>
      <p:pic>
        <p:nvPicPr>
          <p:cNvPr id="157" name="Google Shape;157;p26" descr="Namib desert beetles live in an area with little ground water, so how is it that they have no trouble finding H2O? Find out how the resourceful insects use their wing scales to absorb water droplets from fog, and how we can use them as a model for combating water shortages. &#10;SUBSCRIBE for more videos: http://wrd.cm/15fP7B7&#10;&#10;Still haven’t subscribed to WIRED on YouTube? ►► http://wrd.cm/15fP7B7  &#10; &#10;CONNECT WITH WIRED &#10;Web: http://wired.com  &#10;Twitter: https://twitter.com/WIRED    &#10;Facebook: https://facebook.com/WIRED &#10;Pinterest: https://pinterest.com/wired &#10;Google+: https://plus.google.com/+WIRED   &#10;Instagram: http://instagram.com/WIRED  &#10;Tumblr: http://WIRED.tumblr.com  &#10; &#10;Want even more? Subscribe to The Scene: http://bit.ly/subthescene  &#10; &#10;ABOUT WIRED &#10;WIRED is where tomorrow is realized. Through thought-provoking stories and videos, WIRED explores the future of business, innovation, and culture.&#10;&#10;Can Namib Desert Beetles Help Us Solve Our Drought Problems? | Think Like a Tree&#10;&#10;Narration by Janine Benyus &#10;Director: Michael Kleiman  &#10;Producer: Joey Carey &#10;Production Company: Sundial Pictures  &#10;Editor: Michael Kleiman &#10;Additional Editing: Marina Epstein-Katz &#10;Animation: Kyle Predki &#10;Camera: Joshua Weinstein &#10;Sound: Reed Adler &#10;Archival Research: Audrey Evans &#10;Special Thanks: Stefan and Paul Nowicki" title="Can Namib Desert Beetles Help Us Solve Our Drought Problems? | Think Like a Tree">
            <a:hlinkClick r:id="rId3"/>
          </p:cNvPr>
          <p:cNvPicPr preferRelativeResize="0"/>
          <p:nvPr/>
        </p:nvPicPr>
        <p:blipFill>
          <a:blip r:embed="rId4">
            <a:alphaModFix/>
          </a:blip>
          <a:stretch>
            <a:fillRect/>
          </a:stretch>
        </p:blipFill>
        <p:spPr>
          <a:xfrm>
            <a:off x="2789700" y="1060767"/>
            <a:ext cx="6096000" cy="457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subTitle" idx="1"/>
          </p:nvPr>
        </p:nvSpPr>
        <p:spPr>
          <a:xfrm>
            <a:off x="415600" y="1926100"/>
            <a:ext cx="11360800" cy="2909600"/>
          </a:xfrm>
          <a:prstGeom prst="rect">
            <a:avLst/>
          </a:prstGeom>
        </p:spPr>
        <p:txBody>
          <a:bodyPr spcFirstLastPara="1" vert="horz" wrap="square" lIns="121900" tIns="121900" rIns="121900" bIns="121900" rtlCol="0" anchor="t" anchorCtr="0">
            <a:noAutofit/>
          </a:bodyPr>
          <a:lstStyle/>
          <a:p>
            <a:pPr>
              <a:lnSpc>
                <a:spcPct val="80000"/>
              </a:lnSpc>
              <a:spcBef>
                <a:spcPts val="0"/>
              </a:spcBef>
              <a:buSzPts val="605"/>
            </a:pPr>
            <a:r>
              <a:rPr lang="en" sz="3120"/>
              <a:t>Your turn to try some examples</a:t>
            </a:r>
            <a:endParaRPr sz="3120"/>
          </a:p>
          <a:p>
            <a:pPr>
              <a:lnSpc>
                <a:spcPct val="80000"/>
              </a:lnSpc>
              <a:spcBef>
                <a:spcPts val="0"/>
              </a:spcBef>
              <a:buSzPts val="605"/>
            </a:pPr>
            <a:endParaRPr sz="3120"/>
          </a:p>
          <a:p>
            <a:pPr marL="609585">
              <a:lnSpc>
                <a:spcPct val="80000"/>
              </a:lnSpc>
              <a:spcBef>
                <a:spcPts val="0"/>
              </a:spcBef>
            </a:pPr>
            <a:r>
              <a:rPr lang="en" sz="3120"/>
              <a:t>2. Rainforest Ecosystems</a:t>
            </a:r>
            <a:endParaRPr sz="3120"/>
          </a:p>
          <a:p>
            <a:pPr>
              <a:lnSpc>
                <a:spcPct val="80000"/>
              </a:lnSpc>
              <a:spcBef>
                <a:spcPts val="0"/>
              </a:spcBef>
              <a:buSzPts val="605"/>
            </a:pPr>
            <a:endParaRPr sz="3120"/>
          </a:p>
          <a:p>
            <a:pPr marL="609585">
              <a:lnSpc>
                <a:spcPct val="80000"/>
              </a:lnSpc>
              <a:spcBef>
                <a:spcPts val="0"/>
              </a:spcBef>
            </a:pPr>
            <a:endParaRPr sz="312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463700" y="2065033"/>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Here is the description of the strategy used by rainforest ecosystems to maintain symbiotic relationships.</a:t>
            </a:r>
            <a:endParaRPr sz="2960"/>
          </a:p>
        </p:txBody>
      </p:sp>
      <p:sp>
        <p:nvSpPr>
          <p:cNvPr id="168" name="Google Shape;168;p28"/>
          <p:cNvSpPr txBox="1">
            <a:spLocks noGrp="1"/>
          </p:cNvSpPr>
          <p:nvPr>
            <p:ph type="body" idx="1"/>
          </p:nvPr>
        </p:nvSpPr>
        <p:spPr>
          <a:xfrm>
            <a:off x="463700" y="3267967"/>
            <a:ext cx="7741600" cy="2784400"/>
          </a:xfrm>
          <a:prstGeom prst="rect">
            <a:avLst/>
          </a:prstGeom>
        </p:spPr>
        <p:txBody>
          <a:bodyPr spcFirstLastPara="1" vert="horz" wrap="square" lIns="121900" tIns="121900" rIns="121900" bIns="121900" rtlCol="0" anchor="t" anchorCtr="0">
            <a:normAutofit fontScale="92500" lnSpcReduction="10000"/>
          </a:bodyPr>
          <a:lstStyle/>
          <a:p>
            <a:pPr marL="0" indent="0">
              <a:spcAft>
                <a:spcPts val="1600"/>
              </a:spcAft>
              <a:buNone/>
            </a:pPr>
            <a:r>
              <a:rPr lang="en"/>
              <a:t>In a rainforest ecosystem symbiotic relationships exist between different species. These symbiotic relationships benefit both partners, for example the pollination of plants in return for nectar (called mutualism relationships). Such relationships ensure both partners can flourish and benefit the wider ecosystem.</a:t>
            </a:r>
            <a:endParaRPr/>
          </a:p>
        </p:txBody>
      </p:sp>
      <p:pic>
        <p:nvPicPr>
          <p:cNvPr id="170" name="Google Shape;170;p28"/>
          <p:cNvPicPr preferRelativeResize="0"/>
          <p:nvPr/>
        </p:nvPicPr>
        <p:blipFill>
          <a:blip r:embed="rId3">
            <a:alphaModFix/>
          </a:blip>
          <a:stretch>
            <a:fillRect/>
          </a:stretch>
        </p:blipFill>
        <p:spPr>
          <a:xfrm>
            <a:off x="8105300" y="3429001"/>
            <a:ext cx="3580301" cy="2685225"/>
          </a:xfrm>
          <a:prstGeom prst="rect">
            <a:avLst/>
          </a:prstGeom>
          <a:noFill/>
          <a:ln>
            <a:noFill/>
          </a:ln>
        </p:spPr>
      </p:pic>
      <p:sp>
        <p:nvSpPr>
          <p:cNvPr id="2" name="Google Shape;106;p20">
            <a:extLst>
              <a:ext uri="{FF2B5EF4-FFF2-40B4-BE49-F238E27FC236}">
                <a16:creationId xmlns:a16="http://schemas.microsoft.com/office/drawing/2014/main" id="{594401AE-AA52-8985-8ED5-24B8645B3F1F}"/>
              </a:ext>
            </a:extLst>
          </p:cNvPr>
          <p:cNvSpPr txBox="1"/>
          <p:nvPr/>
        </p:nvSpPr>
        <p:spPr>
          <a:xfrm>
            <a:off x="0" y="-3547"/>
            <a:ext cx="12192000" cy="1354176"/>
          </a:xfrm>
          <a:prstGeom prst="rect">
            <a:avLst/>
          </a:prstGeom>
          <a:solidFill>
            <a:schemeClr val="accent1">
              <a:lumMod val="40000"/>
              <a:lumOff val="60000"/>
            </a:schemeClr>
          </a:solidFill>
          <a:ln>
            <a:noFill/>
          </a:ln>
        </p:spPr>
        <p:txBody>
          <a:bodyPr spcFirstLastPara="1" wrap="square" lIns="121900" tIns="121900" rIns="121900" bIns="121900" anchor="t" anchorCtr="0">
            <a:spAutoFit/>
          </a:bodyPr>
          <a:lstStyle/>
          <a:p>
            <a:r>
              <a:rPr lang="en" sz="3600" b="1" dirty="0"/>
              <a:t>STEP 1 - note down key words and phrases which help understand how the strategy works</a:t>
            </a:r>
            <a:endParaRPr sz="3600" b="1"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body" idx="1"/>
          </p:nvPr>
        </p:nvSpPr>
        <p:spPr>
          <a:xfrm>
            <a:off x="1597200" y="2763032"/>
            <a:ext cx="8997600" cy="2507057"/>
          </a:xfrm>
          <a:prstGeom prst="rect">
            <a:avLst/>
          </a:prstGeom>
          <a:ln w="9525" cap="flat" cmpd="sng">
            <a:solidFill>
              <a:schemeClr val="accen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spcAft>
                <a:spcPts val="1600"/>
              </a:spcAft>
              <a:buClr>
                <a:schemeClr val="dk1"/>
              </a:buClr>
              <a:buSzPts val="1100"/>
              <a:buNone/>
            </a:pPr>
            <a:r>
              <a:rPr lang="en" dirty="0"/>
              <a:t>In a rainforest ecosystem symbiotic relationships exist between different species. These symbiotic relationships benefit both partners, for example the pollination of plants in return for nectar (called mutualism relationships). Such relationships ensure both partners can flourish and benefit the wider ecosystem.</a:t>
            </a:r>
            <a:endParaRPr dirty="0"/>
          </a:p>
        </p:txBody>
      </p:sp>
      <p:sp>
        <p:nvSpPr>
          <p:cNvPr id="2" name="Title 1">
            <a:extLst>
              <a:ext uri="{FF2B5EF4-FFF2-40B4-BE49-F238E27FC236}">
                <a16:creationId xmlns:a16="http://schemas.microsoft.com/office/drawing/2014/main" id="{09B3F331-0A9C-E542-8098-24AAE35E7BFA}"/>
              </a:ext>
            </a:extLst>
          </p:cNvPr>
          <p:cNvSpPr txBox="1">
            <a:spLocks/>
          </p:cNvSpPr>
          <p:nvPr/>
        </p:nvSpPr>
        <p:spPr>
          <a:xfrm>
            <a:off x="0" y="0"/>
            <a:ext cx="12192000" cy="1828799"/>
          </a:xfrm>
          <a:prstGeom prst="rect">
            <a:avLst/>
          </a:prstGeom>
          <a:solidFill>
            <a:schemeClr val="accent1">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t>STEP 2 – highlight the key words you think are important in describing how a rainforest maintains symbiotic relationships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body" idx="4294967295"/>
          </p:nvPr>
        </p:nvSpPr>
        <p:spPr>
          <a:xfrm>
            <a:off x="400600" y="1238467"/>
            <a:ext cx="11430800" cy="1678400"/>
          </a:xfrm>
          <a:prstGeom prst="rect">
            <a:avLst/>
          </a:prstGeom>
          <a:ln w="9525" cap="flat" cmpd="sng">
            <a:solidFill>
              <a:schemeClr val="accen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spcBef>
                <a:spcPts val="0"/>
              </a:spcBef>
              <a:buClr>
                <a:schemeClr val="dk1"/>
              </a:buClr>
              <a:buSzPts val="1100"/>
              <a:buNone/>
            </a:pPr>
            <a:r>
              <a:rPr lang="en" sz="2133"/>
              <a:t>In a rainforest ecosystem symbiotic relationships exist between different species. These symbiotic </a:t>
            </a:r>
            <a:r>
              <a:rPr lang="en" sz="2133" b="1"/>
              <a:t>relationships benefit both partners</a:t>
            </a:r>
            <a:r>
              <a:rPr lang="en" sz="2133"/>
              <a:t>, for example the pollination of plants in return for nectar (called mutualism relationships). Such relationships ensure </a:t>
            </a:r>
            <a:r>
              <a:rPr lang="en" sz="2133" b="1"/>
              <a:t>both partners can flourish</a:t>
            </a:r>
            <a:r>
              <a:rPr lang="en" sz="2133"/>
              <a:t> and </a:t>
            </a:r>
            <a:r>
              <a:rPr lang="en" sz="2133" b="1"/>
              <a:t>benefit the wider ecosystem</a:t>
            </a:r>
            <a:r>
              <a:rPr lang="en" sz="2133"/>
              <a:t>.</a:t>
            </a:r>
            <a:endParaRPr sz="2133"/>
          </a:p>
          <a:p>
            <a:pPr marL="0" indent="0">
              <a:lnSpc>
                <a:spcPct val="105000"/>
              </a:lnSpc>
              <a:spcBef>
                <a:spcPts val="1600"/>
              </a:spcBef>
              <a:spcAft>
                <a:spcPts val="1600"/>
              </a:spcAft>
              <a:buSzPts val="935"/>
              <a:buNone/>
            </a:pPr>
            <a:endParaRPr sz="1467">
              <a:solidFill>
                <a:schemeClr val="dk1"/>
              </a:solidFill>
            </a:endParaRPr>
          </a:p>
        </p:txBody>
      </p:sp>
      <p:sp>
        <p:nvSpPr>
          <p:cNvPr id="182" name="Google Shape;182;p30"/>
          <p:cNvSpPr txBox="1"/>
          <p:nvPr/>
        </p:nvSpPr>
        <p:spPr>
          <a:xfrm>
            <a:off x="876100" y="464100"/>
            <a:ext cx="3020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83" name="Google Shape;183;p30"/>
          <p:cNvSpPr txBox="1">
            <a:spLocks noGrp="1"/>
          </p:cNvSpPr>
          <p:nvPr>
            <p:ph type="body" idx="4294967295"/>
          </p:nvPr>
        </p:nvSpPr>
        <p:spPr>
          <a:xfrm>
            <a:off x="400600" y="310567"/>
            <a:ext cx="6698800" cy="586400"/>
          </a:xfrm>
          <a:prstGeom prst="rect">
            <a:avLst/>
          </a:prstGeom>
          <a:ln w="9525" cap="flat" cmpd="sng">
            <a:solidFill>
              <a:schemeClr val="l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Is you selection similar to below?</a:t>
            </a:r>
            <a:endParaRPr sz="2172"/>
          </a:p>
        </p:txBody>
      </p:sp>
      <p:sp>
        <p:nvSpPr>
          <p:cNvPr id="184" name="Google Shape;184;p30"/>
          <p:cNvSpPr txBox="1">
            <a:spLocks noGrp="1"/>
          </p:cNvSpPr>
          <p:nvPr>
            <p:ph type="body" idx="4294967295"/>
          </p:nvPr>
        </p:nvSpPr>
        <p:spPr>
          <a:xfrm>
            <a:off x="400600" y="3157633"/>
            <a:ext cx="5423600" cy="1798400"/>
          </a:xfrm>
          <a:prstGeom prst="rect">
            <a:avLst/>
          </a:prstGeom>
        </p:spPr>
        <p:txBody>
          <a:bodyPr spcFirstLastPara="1" vert="horz" wrap="square" lIns="121900" tIns="121900" rIns="121900" bIns="121900" rtlCol="0" anchor="t" anchorCtr="0">
            <a:normAutofit/>
          </a:bodyPr>
          <a:lstStyle/>
          <a:p>
            <a:pPr marL="0" indent="0">
              <a:spcBef>
                <a:spcPts val="0"/>
              </a:spcBef>
              <a:buNone/>
            </a:pPr>
            <a:r>
              <a:rPr lang="en" sz="2133" b="1"/>
              <a:t>Relationships benefit both partners</a:t>
            </a:r>
            <a:endParaRPr sz="2133"/>
          </a:p>
          <a:p>
            <a:pPr marL="0" indent="0">
              <a:spcBef>
                <a:spcPts val="1600"/>
              </a:spcBef>
              <a:buNone/>
            </a:pPr>
            <a:r>
              <a:rPr lang="en" sz="2133" b="1"/>
              <a:t>Both partners can flourish</a:t>
            </a:r>
            <a:endParaRPr sz="2133"/>
          </a:p>
          <a:p>
            <a:pPr marL="0" indent="0">
              <a:spcBef>
                <a:spcPts val="1600"/>
              </a:spcBef>
              <a:buNone/>
            </a:pPr>
            <a:r>
              <a:rPr lang="en" sz="2133" b="1"/>
              <a:t>Benefit the wider (ecosystem)</a:t>
            </a:r>
            <a:endParaRPr/>
          </a:p>
          <a:p>
            <a:pPr marL="0" indent="0">
              <a:spcBef>
                <a:spcPts val="1600"/>
              </a:spcBef>
              <a:spcAft>
                <a:spcPts val="1600"/>
              </a:spcAft>
              <a:buNone/>
            </a:pPr>
            <a:endParaRPr/>
          </a:p>
        </p:txBody>
      </p:sp>
      <p:sp>
        <p:nvSpPr>
          <p:cNvPr id="185" name="Google Shape;185;p30"/>
          <p:cNvSpPr txBox="1">
            <a:spLocks noGrp="1"/>
          </p:cNvSpPr>
          <p:nvPr>
            <p:ph type="body" idx="4294967295"/>
          </p:nvPr>
        </p:nvSpPr>
        <p:spPr>
          <a:xfrm>
            <a:off x="6586500" y="3267967"/>
            <a:ext cx="4610400" cy="2342000"/>
          </a:xfrm>
          <a:prstGeom prst="rect">
            <a:avLst/>
          </a:prstGeom>
          <a:ln w="9525" cap="flat" cmpd="sng">
            <a:solidFill>
              <a:schemeClr val="l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These are all non-biological terms which can be applied into different situations. But, you might need to replace the term ecosystem with something more appropriate to your design.</a:t>
            </a:r>
            <a:endParaRPr sz="2172"/>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415600" y="179800"/>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You should have noted the following key words:</a:t>
            </a:r>
            <a:endParaRPr sz="2960"/>
          </a:p>
          <a:p>
            <a:pPr>
              <a:buSzPts val="990"/>
            </a:pPr>
            <a:endParaRPr sz="2960"/>
          </a:p>
        </p:txBody>
      </p:sp>
      <p:sp>
        <p:nvSpPr>
          <p:cNvPr id="191" name="Google Shape;191;p31"/>
          <p:cNvSpPr txBox="1">
            <a:spLocks noGrp="1"/>
          </p:cNvSpPr>
          <p:nvPr>
            <p:ph type="body" idx="1"/>
          </p:nvPr>
        </p:nvSpPr>
        <p:spPr>
          <a:xfrm>
            <a:off x="1295133" y="1462200"/>
            <a:ext cx="5202400" cy="1966800"/>
          </a:xfrm>
          <a:prstGeom prst="rect">
            <a:avLst/>
          </a:prstGeom>
        </p:spPr>
        <p:txBody>
          <a:bodyPr spcFirstLastPara="1" vert="horz" wrap="square" lIns="121900" tIns="121900" rIns="121900" bIns="121900" rtlCol="0" anchor="t" anchorCtr="0">
            <a:normAutofit/>
          </a:bodyPr>
          <a:lstStyle/>
          <a:p>
            <a:pPr marL="0" indent="0">
              <a:buClr>
                <a:schemeClr val="dk1"/>
              </a:buClr>
              <a:buSzPct val="68750"/>
              <a:buNone/>
            </a:pPr>
            <a:r>
              <a:rPr lang="en" sz="2133" b="1"/>
              <a:t>Relationships benefit both partners</a:t>
            </a:r>
            <a:endParaRPr sz="2133"/>
          </a:p>
          <a:p>
            <a:pPr marL="0" indent="0">
              <a:spcBef>
                <a:spcPts val="1600"/>
              </a:spcBef>
              <a:buClr>
                <a:schemeClr val="dk1"/>
              </a:buClr>
              <a:buSzPct val="68750"/>
              <a:buNone/>
            </a:pPr>
            <a:r>
              <a:rPr lang="en" sz="2133" b="1"/>
              <a:t>Both partners can flourish</a:t>
            </a:r>
            <a:endParaRPr sz="2133"/>
          </a:p>
          <a:p>
            <a:pPr marL="0" indent="0">
              <a:spcBef>
                <a:spcPts val="1600"/>
              </a:spcBef>
              <a:buNone/>
            </a:pPr>
            <a:r>
              <a:rPr lang="en" sz="2133" b="1"/>
              <a:t>Benefit the wider (ecosystem)</a:t>
            </a:r>
            <a:r>
              <a:rPr lang="en"/>
              <a:t> </a:t>
            </a:r>
            <a:endParaRPr/>
          </a:p>
          <a:p>
            <a:pPr marL="0" indent="0">
              <a:spcBef>
                <a:spcPts val="1600"/>
              </a:spcBef>
              <a:spcAft>
                <a:spcPts val="1600"/>
              </a:spcAft>
              <a:buNone/>
            </a:pPr>
            <a:endParaRPr/>
          </a:p>
        </p:txBody>
      </p:sp>
      <p:sp>
        <p:nvSpPr>
          <p:cNvPr id="192" name="Google Shape;192;p31"/>
          <p:cNvSpPr txBox="1"/>
          <p:nvPr/>
        </p:nvSpPr>
        <p:spPr>
          <a:xfrm>
            <a:off x="495400" y="3995201"/>
            <a:ext cx="11201200" cy="1231066"/>
          </a:xfrm>
          <a:prstGeom prst="rect">
            <a:avLst/>
          </a:prstGeom>
          <a:noFill/>
          <a:ln>
            <a:noFill/>
          </a:ln>
        </p:spPr>
        <p:txBody>
          <a:bodyPr spcFirstLastPara="1" wrap="square" lIns="121900" tIns="121900" rIns="121900" bIns="121900" anchor="t" anchorCtr="0">
            <a:spAutoFit/>
          </a:bodyPr>
          <a:lstStyle/>
          <a:p>
            <a:r>
              <a:rPr lang="en" sz="3200">
                <a:highlight>
                  <a:schemeClr val="lt1"/>
                </a:highlight>
              </a:rPr>
              <a:t>Now you need to combine your key words into a sentence describing the strategy in non-biological terms.</a:t>
            </a:r>
            <a:endParaRPr sz="3200">
              <a:highlight>
                <a:schemeClr val="lt1"/>
              </a:highlight>
            </a:endParaRPr>
          </a:p>
        </p:txBody>
      </p:sp>
      <p:pic>
        <p:nvPicPr>
          <p:cNvPr id="193" name="Google Shape;193;p31"/>
          <p:cNvPicPr preferRelativeResize="0"/>
          <p:nvPr/>
        </p:nvPicPr>
        <p:blipFill>
          <a:blip r:embed="rId3">
            <a:alphaModFix/>
          </a:blip>
          <a:stretch>
            <a:fillRect/>
          </a:stretch>
        </p:blipFill>
        <p:spPr>
          <a:xfrm>
            <a:off x="7970634" y="1126685"/>
            <a:ext cx="3580301" cy="26852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463700" y="2065033"/>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You might have written the following:</a:t>
            </a:r>
            <a:endParaRPr sz="2960"/>
          </a:p>
          <a:p>
            <a:pPr>
              <a:buSzPts val="990"/>
            </a:pPr>
            <a:endParaRPr sz="2960"/>
          </a:p>
        </p:txBody>
      </p:sp>
      <p:sp>
        <p:nvSpPr>
          <p:cNvPr id="199" name="Google Shape;199;p32"/>
          <p:cNvSpPr txBox="1">
            <a:spLocks noGrp="1"/>
          </p:cNvSpPr>
          <p:nvPr>
            <p:ph type="body" idx="1"/>
          </p:nvPr>
        </p:nvSpPr>
        <p:spPr>
          <a:xfrm>
            <a:off x="463700" y="3267967"/>
            <a:ext cx="7741600" cy="27844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b="1"/>
              <a:t>Create products and services which bring mutual benefit to all partners, and to people and organisations influenced by the same products and services.</a:t>
            </a:r>
            <a:endParaRPr/>
          </a:p>
        </p:txBody>
      </p:sp>
      <p:pic>
        <p:nvPicPr>
          <p:cNvPr id="200" name="Google Shape;200;p32"/>
          <p:cNvPicPr preferRelativeResize="0"/>
          <p:nvPr/>
        </p:nvPicPr>
        <p:blipFill>
          <a:blip r:embed="rId3">
            <a:alphaModFix/>
          </a:blip>
          <a:stretch>
            <a:fillRect/>
          </a:stretch>
        </p:blipFill>
        <p:spPr>
          <a:xfrm>
            <a:off x="8244200" y="3317552"/>
            <a:ext cx="3580301" cy="26852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subTitle" idx="1"/>
          </p:nvPr>
        </p:nvSpPr>
        <p:spPr>
          <a:xfrm>
            <a:off x="415600" y="1926100"/>
            <a:ext cx="11360800" cy="2909600"/>
          </a:xfrm>
          <a:prstGeom prst="rect">
            <a:avLst/>
          </a:prstGeom>
        </p:spPr>
        <p:txBody>
          <a:bodyPr spcFirstLastPara="1" vert="horz" wrap="square" lIns="121900" tIns="121900" rIns="121900" bIns="121900" rtlCol="0" anchor="t" anchorCtr="0">
            <a:noAutofit/>
          </a:bodyPr>
          <a:lstStyle/>
          <a:p>
            <a:pPr>
              <a:lnSpc>
                <a:spcPct val="80000"/>
              </a:lnSpc>
              <a:spcBef>
                <a:spcPts val="0"/>
              </a:spcBef>
              <a:buSzPts val="605"/>
            </a:pPr>
            <a:r>
              <a:rPr lang="en" sz="3120"/>
              <a:t>Your turn to try some examples</a:t>
            </a:r>
            <a:endParaRPr sz="3120"/>
          </a:p>
          <a:p>
            <a:pPr>
              <a:lnSpc>
                <a:spcPct val="80000"/>
              </a:lnSpc>
              <a:spcBef>
                <a:spcPts val="0"/>
              </a:spcBef>
              <a:buSzPts val="605"/>
            </a:pPr>
            <a:endParaRPr sz="3120"/>
          </a:p>
          <a:p>
            <a:pPr marL="609585">
              <a:lnSpc>
                <a:spcPct val="80000"/>
              </a:lnSpc>
              <a:spcBef>
                <a:spcPts val="0"/>
              </a:spcBef>
            </a:pPr>
            <a:r>
              <a:rPr lang="en" sz="3120"/>
              <a:t>3. Compound Eyes</a:t>
            </a:r>
            <a:endParaRPr sz="3120"/>
          </a:p>
          <a:p>
            <a:pPr>
              <a:lnSpc>
                <a:spcPct val="80000"/>
              </a:lnSpc>
              <a:spcBef>
                <a:spcPts val="0"/>
              </a:spcBef>
              <a:buSzPts val="605"/>
            </a:pPr>
            <a:endParaRPr sz="3120"/>
          </a:p>
          <a:p>
            <a:pPr marL="609585">
              <a:lnSpc>
                <a:spcPct val="80000"/>
              </a:lnSpc>
              <a:spcBef>
                <a:spcPts val="0"/>
              </a:spcBef>
            </a:pPr>
            <a:endParaRPr sz="312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0354608-2C0B-45C8-8C8B-8E3ED2EF5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AC4E078-FBC3-4068-85CF-391C76714133}"/>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444"/>
          <a:stretch/>
        </p:blipFill>
        <p:spPr>
          <a:xfrm>
            <a:off x="2" y="10"/>
            <a:ext cx="12191997" cy="6857990"/>
          </a:xfrm>
          <a:prstGeom prst="rect">
            <a:avLst/>
          </a:prstGeom>
        </p:spPr>
      </p:pic>
      <p:sp>
        <p:nvSpPr>
          <p:cNvPr id="8" name="TextBox 7"/>
          <p:cNvSpPr txBox="1"/>
          <p:nvPr/>
        </p:nvSpPr>
        <p:spPr>
          <a:xfrm>
            <a:off x="2590991" y="1680291"/>
            <a:ext cx="7010018" cy="228822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Learning from Nature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Calibri Light" panose="020F0302020204030204"/>
                <a:ea typeface="+mn-ea"/>
                <a:cs typeface="+mn-cs"/>
              </a:rPr>
              <a:t>how to design a thriving and sustainable human-built world.</a:t>
            </a:r>
          </a:p>
        </p:txBody>
      </p:sp>
      <p:sp>
        <p:nvSpPr>
          <p:cNvPr id="75" name="Freeform 5">
            <a:extLst>
              <a:ext uri="{FF2B5EF4-FFF2-40B4-BE49-F238E27FC236}">
                <a16:creationId xmlns:a16="http://schemas.microsoft.com/office/drawing/2014/main" id="{A69EB637-CEDE-43AD-8B65-DDD63C08F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72" name="Picture 4" descr="2220x312 City PNG Pic PNG Mart"/>
          <p:cNvPicPr>
            <a:picLocks noChangeAspect="1" noChangeArrowheads="1"/>
          </p:cNvPicPr>
          <p:nvPr/>
        </p:nvPicPr>
        <p:blipFill rotWithShape="1">
          <a:blip r:embed="rId4">
            <a:extLst>
              <a:ext uri="{28A0092B-C50C-407E-A947-70E740481C1C}">
                <a14:useLocalDpi xmlns:a14="http://schemas.microsoft.com/office/drawing/2010/main" val="0"/>
              </a:ext>
            </a:extLst>
          </a:blip>
          <a:srcRect l="35791" r="48304" b="3"/>
          <a:stretch/>
        </p:blipFill>
        <p:spPr bwMode="auto">
          <a:xfrm>
            <a:off x="933974" y="911082"/>
            <a:ext cx="2034550" cy="1797684"/>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noFill/>
          <a:ln w="63500">
            <a:solidFill>
              <a:schemeClr val="tx1">
                <a:alpha val="80000"/>
              </a:schemeClr>
            </a:solidFill>
          </a:ln>
          <a:extLst>
            <a:ext uri="{909E8E84-426E-40DD-AFC4-6F175D3DCCD1}">
              <a14:hiddenFill xmlns:a14="http://schemas.microsoft.com/office/drawing/2010/main">
                <a:solidFill>
                  <a:srgbClr val="FFFFFF"/>
                </a:solidFill>
              </a14:hiddenFill>
            </a:ext>
          </a:extLst>
        </p:spPr>
      </p:pic>
      <p:sp>
        <p:nvSpPr>
          <p:cNvPr id="77" name="Freeform 5">
            <a:extLst>
              <a:ext uri="{FF2B5EF4-FFF2-40B4-BE49-F238E27FC236}">
                <a16:creationId xmlns:a16="http://schemas.microsoft.com/office/drawing/2014/main" id="{B0FAED46-1BF7-48DB-980D-571CD2A3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AutoShape 8" descr="Image result for wyss institut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10" descr="Image result for wyss institu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40C03BA-D9D8-4946-8925-EFA84D1FBEFE}"/>
              </a:ext>
            </a:extLst>
          </p:cNvPr>
          <p:cNvSpPr txBox="1"/>
          <p:nvPr/>
        </p:nvSpPr>
        <p:spPr>
          <a:xfrm>
            <a:off x="9341503" y="2123991"/>
            <a:ext cx="2395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The means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19823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463700" y="2065033"/>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Here is the description of the strategy used by insects to increase their field of vision.</a:t>
            </a:r>
            <a:endParaRPr sz="2960"/>
          </a:p>
        </p:txBody>
      </p:sp>
      <p:sp>
        <p:nvSpPr>
          <p:cNvPr id="211" name="Google Shape;211;p34"/>
          <p:cNvSpPr txBox="1">
            <a:spLocks noGrp="1"/>
          </p:cNvSpPr>
          <p:nvPr>
            <p:ph type="body" idx="1"/>
          </p:nvPr>
        </p:nvSpPr>
        <p:spPr>
          <a:xfrm>
            <a:off x="463700" y="3429000"/>
            <a:ext cx="7741600" cy="2351600"/>
          </a:xfrm>
          <a:prstGeom prst="rect">
            <a:avLst/>
          </a:prstGeom>
        </p:spPr>
        <p:txBody>
          <a:bodyPr spcFirstLastPara="1" vert="horz" wrap="square" lIns="121900" tIns="121900" rIns="121900" bIns="121900" rtlCol="0" anchor="t" anchorCtr="0">
            <a:normAutofit lnSpcReduction="10000"/>
          </a:bodyPr>
          <a:lstStyle/>
          <a:p>
            <a:pPr marL="0" indent="0">
              <a:spcAft>
                <a:spcPts val="1600"/>
              </a:spcAft>
              <a:buNone/>
            </a:pPr>
            <a:r>
              <a:rPr lang="en"/>
              <a:t>Insects have compound eyes. They consist of an array of small micro lenses, each with its own photoreceptor. The way they are arranged enables insects to have a large viewing field which helps them to detect motion over a wide field.</a:t>
            </a:r>
            <a:endParaRPr/>
          </a:p>
        </p:txBody>
      </p:sp>
      <p:pic>
        <p:nvPicPr>
          <p:cNvPr id="213" name="Google Shape;213;p34"/>
          <p:cNvPicPr preferRelativeResize="0"/>
          <p:nvPr/>
        </p:nvPicPr>
        <p:blipFill>
          <a:blip r:embed="rId3">
            <a:alphaModFix/>
          </a:blip>
          <a:stretch>
            <a:fillRect/>
          </a:stretch>
        </p:blipFill>
        <p:spPr>
          <a:xfrm>
            <a:off x="8205300" y="2887567"/>
            <a:ext cx="3534600" cy="3622965"/>
          </a:xfrm>
          <a:prstGeom prst="rect">
            <a:avLst/>
          </a:prstGeom>
          <a:noFill/>
          <a:ln>
            <a:noFill/>
          </a:ln>
        </p:spPr>
      </p:pic>
      <p:sp>
        <p:nvSpPr>
          <p:cNvPr id="2" name="Google Shape;106;p20">
            <a:extLst>
              <a:ext uri="{FF2B5EF4-FFF2-40B4-BE49-F238E27FC236}">
                <a16:creationId xmlns:a16="http://schemas.microsoft.com/office/drawing/2014/main" id="{DF7E0D1C-56E8-FA80-C2C0-8BB63CB1BE7C}"/>
              </a:ext>
            </a:extLst>
          </p:cNvPr>
          <p:cNvSpPr txBox="1"/>
          <p:nvPr/>
        </p:nvSpPr>
        <p:spPr>
          <a:xfrm>
            <a:off x="0" y="-3547"/>
            <a:ext cx="12192000" cy="1354176"/>
          </a:xfrm>
          <a:prstGeom prst="rect">
            <a:avLst/>
          </a:prstGeom>
          <a:solidFill>
            <a:schemeClr val="accent1">
              <a:lumMod val="40000"/>
              <a:lumOff val="60000"/>
            </a:schemeClr>
          </a:solidFill>
          <a:ln>
            <a:noFill/>
          </a:ln>
        </p:spPr>
        <p:txBody>
          <a:bodyPr spcFirstLastPara="1" wrap="square" lIns="121900" tIns="121900" rIns="121900" bIns="121900" anchor="t" anchorCtr="0">
            <a:spAutoFit/>
          </a:bodyPr>
          <a:lstStyle/>
          <a:p>
            <a:r>
              <a:rPr lang="en" sz="3600" b="1" dirty="0"/>
              <a:t>STEP 1 - note down key words and phrases which help understand how the strategy works</a:t>
            </a:r>
            <a:endParaRPr sz="36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body" idx="1"/>
          </p:nvPr>
        </p:nvSpPr>
        <p:spPr>
          <a:xfrm>
            <a:off x="1597200" y="2763032"/>
            <a:ext cx="8997600" cy="2172761"/>
          </a:xfrm>
          <a:prstGeom prst="rect">
            <a:avLst/>
          </a:prstGeom>
          <a:ln w="9525" cap="flat" cmpd="sng">
            <a:solidFill>
              <a:schemeClr val="accen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spcAft>
                <a:spcPts val="1600"/>
              </a:spcAft>
              <a:buClr>
                <a:schemeClr val="dk1"/>
              </a:buClr>
              <a:buSzPts val="1100"/>
              <a:buNone/>
            </a:pPr>
            <a:r>
              <a:rPr lang="en" dirty="0"/>
              <a:t>Insects have compound eyes. They consist of an array of small micro lenses, each with its own photoreceptor. The way they are arranged enables insects to have a large viewing field which helps them to detect motion over a wide field.</a:t>
            </a:r>
            <a:endParaRPr dirty="0"/>
          </a:p>
        </p:txBody>
      </p:sp>
      <p:sp>
        <p:nvSpPr>
          <p:cNvPr id="2" name="Title 1">
            <a:extLst>
              <a:ext uri="{FF2B5EF4-FFF2-40B4-BE49-F238E27FC236}">
                <a16:creationId xmlns:a16="http://schemas.microsoft.com/office/drawing/2014/main" id="{E7533B27-2DF6-405E-7C30-FDA9ADAB2D39}"/>
              </a:ext>
            </a:extLst>
          </p:cNvPr>
          <p:cNvSpPr txBox="1">
            <a:spLocks/>
          </p:cNvSpPr>
          <p:nvPr/>
        </p:nvSpPr>
        <p:spPr>
          <a:xfrm>
            <a:off x="0" y="0"/>
            <a:ext cx="12192000" cy="1189703"/>
          </a:xfrm>
          <a:prstGeom prst="rect">
            <a:avLst/>
          </a:prstGeom>
          <a:solidFill>
            <a:schemeClr val="accent1">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latin typeface="+mn-lt"/>
              </a:rPr>
              <a:t>STEP 2 – highlight the key words you think are important in describing how an insect increases their field of vision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body" idx="4294967295"/>
          </p:nvPr>
        </p:nvSpPr>
        <p:spPr>
          <a:xfrm>
            <a:off x="400600" y="1238467"/>
            <a:ext cx="11430800" cy="1678400"/>
          </a:xfrm>
          <a:prstGeom prst="rect">
            <a:avLst/>
          </a:prstGeom>
          <a:ln w="9525" cap="flat" cmpd="sng">
            <a:solidFill>
              <a:schemeClr val="accen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spcBef>
                <a:spcPts val="0"/>
              </a:spcBef>
              <a:buSzPts val="1100"/>
              <a:buNone/>
            </a:pPr>
            <a:r>
              <a:rPr lang="en"/>
              <a:t>Insects have compound eyes. They consist of an </a:t>
            </a:r>
            <a:r>
              <a:rPr lang="en" b="1"/>
              <a:t>array </a:t>
            </a:r>
            <a:r>
              <a:rPr lang="en"/>
              <a:t>of small micro lenses, each with its own photoreceptor. The way they are arranged enables insects to have a </a:t>
            </a:r>
            <a:r>
              <a:rPr lang="en" b="1"/>
              <a:t>large viewing field</a:t>
            </a:r>
            <a:r>
              <a:rPr lang="en"/>
              <a:t> which helps them to </a:t>
            </a:r>
            <a:r>
              <a:rPr lang="en" b="1"/>
              <a:t>detect motion</a:t>
            </a:r>
            <a:r>
              <a:rPr lang="en"/>
              <a:t> over a wide field.</a:t>
            </a:r>
            <a:endParaRPr/>
          </a:p>
          <a:p>
            <a:pPr marL="0" indent="0">
              <a:spcBef>
                <a:spcPts val="1600"/>
              </a:spcBef>
              <a:buSzPts val="1100"/>
              <a:buNone/>
            </a:pPr>
            <a:endParaRPr sz="2133"/>
          </a:p>
          <a:p>
            <a:pPr marL="0" indent="0">
              <a:lnSpc>
                <a:spcPct val="105000"/>
              </a:lnSpc>
              <a:spcBef>
                <a:spcPts val="1600"/>
              </a:spcBef>
              <a:spcAft>
                <a:spcPts val="1600"/>
              </a:spcAft>
              <a:buSzPts val="935"/>
              <a:buNone/>
            </a:pPr>
            <a:endParaRPr sz="1467">
              <a:solidFill>
                <a:schemeClr val="dk1"/>
              </a:solidFill>
            </a:endParaRPr>
          </a:p>
        </p:txBody>
      </p:sp>
      <p:sp>
        <p:nvSpPr>
          <p:cNvPr id="225" name="Google Shape;225;p36"/>
          <p:cNvSpPr txBox="1"/>
          <p:nvPr/>
        </p:nvSpPr>
        <p:spPr>
          <a:xfrm>
            <a:off x="876100" y="464100"/>
            <a:ext cx="3020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226" name="Google Shape;226;p36"/>
          <p:cNvSpPr txBox="1">
            <a:spLocks noGrp="1"/>
          </p:cNvSpPr>
          <p:nvPr>
            <p:ph type="body" idx="4294967295"/>
          </p:nvPr>
        </p:nvSpPr>
        <p:spPr>
          <a:xfrm>
            <a:off x="400600" y="310567"/>
            <a:ext cx="6698800" cy="586400"/>
          </a:xfrm>
          <a:prstGeom prst="rect">
            <a:avLst/>
          </a:prstGeom>
          <a:ln w="9525" cap="flat" cmpd="sng">
            <a:solidFill>
              <a:schemeClr val="l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Is you selection similar to below?</a:t>
            </a:r>
            <a:endParaRPr sz="2172"/>
          </a:p>
        </p:txBody>
      </p:sp>
      <p:sp>
        <p:nvSpPr>
          <p:cNvPr id="227" name="Google Shape;227;p36"/>
          <p:cNvSpPr txBox="1">
            <a:spLocks noGrp="1"/>
          </p:cNvSpPr>
          <p:nvPr>
            <p:ph type="body" idx="4294967295"/>
          </p:nvPr>
        </p:nvSpPr>
        <p:spPr>
          <a:xfrm>
            <a:off x="400600" y="3157633"/>
            <a:ext cx="5423600" cy="1798400"/>
          </a:xfrm>
          <a:prstGeom prst="rect">
            <a:avLst/>
          </a:prstGeom>
        </p:spPr>
        <p:txBody>
          <a:bodyPr spcFirstLastPara="1" vert="horz" wrap="square" lIns="121900" tIns="121900" rIns="121900" bIns="121900" rtlCol="0" anchor="t" anchorCtr="0">
            <a:normAutofit/>
          </a:bodyPr>
          <a:lstStyle/>
          <a:p>
            <a:pPr marL="0" indent="0">
              <a:spcBef>
                <a:spcPts val="0"/>
              </a:spcBef>
              <a:buNone/>
            </a:pPr>
            <a:r>
              <a:rPr lang="en" sz="2133" b="1"/>
              <a:t>Array</a:t>
            </a:r>
            <a:endParaRPr sz="2133"/>
          </a:p>
          <a:p>
            <a:pPr marL="0" indent="0">
              <a:spcBef>
                <a:spcPts val="1600"/>
              </a:spcBef>
              <a:buNone/>
            </a:pPr>
            <a:r>
              <a:rPr lang="en" sz="2133" b="1"/>
              <a:t>Large viewing field</a:t>
            </a:r>
            <a:endParaRPr sz="2133" b="1"/>
          </a:p>
          <a:p>
            <a:pPr marL="0" indent="0">
              <a:spcBef>
                <a:spcPts val="1600"/>
              </a:spcBef>
              <a:spcAft>
                <a:spcPts val="1600"/>
              </a:spcAft>
              <a:buNone/>
            </a:pPr>
            <a:r>
              <a:rPr lang="en" sz="2133" b="1"/>
              <a:t>Detect motion</a:t>
            </a:r>
            <a:endParaRPr/>
          </a:p>
        </p:txBody>
      </p:sp>
      <p:sp>
        <p:nvSpPr>
          <p:cNvPr id="228" name="Google Shape;228;p36"/>
          <p:cNvSpPr txBox="1">
            <a:spLocks noGrp="1"/>
          </p:cNvSpPr>
          <p:nvPr>
            <p:ph type="body" idx="4294967295"/>
          </p:nvPr>
        </p:nvSpPr>
        <p:spPr>
          <a:xfrm>
            <a:off x="6586500" y="3267967"/>
            <a:ext cx="4610400" cy="2342000"/>
          </a:xfrm>
          <a:prstGeom prst="rect">
            <a:avLst/>
          </a:prstGeom>
          <a:ln w="9525" cap="flat" cmpd="sng">
            <a:solidFill>
              <a:schemeClr val="lt1"/>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nSpc>
                <a:spcPct val="105000"/>
              </a:lnSpc>
              <a:spcBef>
                <a:spcPts val="0"/>
              </a:spcBef>
              <a:spcAft>
                <a:spcPts val="1600"/>
              </a:spcAft>
              <a:buSzPts val="935"/>
              <a:buNone/>
            </a:pPr>
            <a:r>
              <a:rPr lang="en" sz="2172"/>
              <a:t>These are all non-biological terms which can be applied into different situations. </a:t>
            </a:r>
            <a:endParaRPr sz="2172"/>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415600" y="179800"/>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You should have noted the following key words:</a:t>
            </a:r>
            <a:endParaRPr sz="2960"/>
          </a:p>
          <a:p>
            <a:pPr>
              <a:buSzPts val="990"/>
            </a:pPr>
            <a:endParaRPr sz="2960"/>
          </a:p>
        </p:txBody>
      </p:sp>
      <p:sp>
        <p:nvSpPr>
          <p:cNvPr id="234" name="Google Shape;234;p37"/>
          <p:cNvSpPr txBox="1">
            <a:spLocks noGrp="1"/>
          </p:cNvSpPr>
          <p:nvPr>
            <p:ph type="body" idx="1"/>
          </p:nvPr>
        </p:nvSpPr>
        <p:spPr>
          <a:xfrm>
            <a:off x="1295133" y="1462200"/>
            <a:ext cx="5202400" cy="1966800"/>
          </a:xfrm>
          <a:prstGeom prst="rect">
            <a:avLst/>
          </a:prstGeom>
        </p:spPr>
        <p:txBody>
          <a:bodyPr spcFirstLastPara="1" vert="horz" wrap="square" lIns="121900" tIns="121900" rIns="121900" bIns="121900" rtlCol="0" anchor="t" anchorCtr="0">
            <a:normAutofit/>
          </a:bodyPr>
          <a:lstStyle/>
          <a:p>
            <a:pPr marL="0" indent="0">
              <a:buClr>
                <a:schemeClr val="dk1"/>
              </a:buClr>
              <a:buSzPct val="68750"/>
              <a:buNone/>
            </a:pPr>
            <a:r>
              <a:rPr lang="en" sz="2133" b="1"/>
              <a:t>Array</a:t>
            </a:r>
            <a:endParaRPr sz="2133"/>
          </a:p>
          <a:p>
            <a:pPr marL="0" indent="0">
              <a:spcBef>
                <a:spcPts val="1600"/>
              </a:spcBef>
              <a:buClr>
                <a:schemeClr val="dk1"/>
              </a:buClr>
              <a:buSzPct val="68750"/>
              <a:buNone/>
            </a:pPr>
            <a:r>
              <a:rPr lang="en" sz="2133" b="1"/>
              <a:t>Large viewing field</a:t>
            </a:r>
            <a:endParaRPr sz="2133" b="1"/>
          </a:p>
          <a:p>
            <a:pPr marL="0" indent="0">
              <a:spcBef>
                <a:spcPts val="1600"/>
              </a:spcBef>
              <a:buClr>
                <a:schemeClr val="dk1"/>
              </a:buClr>
              <a:buSzPct val="68750"/>
              <a:buNone/>
            </a:pPr>
            <a:r>
              <a:rPr lang="en" sz="2133" b="1"/>
              <a:t>Detect motion</a:t>
            </a:r>
            <a:endParaRPr sz="2133" b="1"/>
          </a:p>
          <a:p>
            <a:pPr marL="0" indent="0">
              <a:spcBef>
                <a:spcPts val="1600"/>
              </a:spcBef>
              <a:spcAft>
                <a:spcPts val="1600"/>
              </a:spcAft>
              <a:buNone/>
            </a:pPr>
            <a:endParaRPr/>
          </a:p>
        </p:txBody>
      </p:sp>
      <p:sp>
        <p:nvSpPr>
          <p:cNvPr id="235" name="Google Shape;235;p37"/>
          <p:cNvSpPr txBox="1"/>
          <p:nvPr/>
        </p:nvSpPr>
        <p:spPr>
          <a:xfrm>
            <a:off x="575200" y="4918601"/>
            <a:ext cx="11201200" cy="1231066"/>
          </a:xfrm>
          <a:prstGeom prst="rect">
            <a:avLst/>
          </a:prstGeom>
          <a:noFill/>
          <a:ln>
            <a:noFill/>
          </a:ln>
        </p:spPr>
        <p:txBody>
          <a:bodyPr spcFirstLastPara="1" wrap="square" lIns="121900" tIns="121900" rIns="121900" bIns="121900" anchor="t" anchorCtr="0">
            <a:spAutoFit/>
          </a:bodyPr>
          <a:lstStyle/>
          <a:p>
            <a:r>
              <a:rPr lang="en" sz="3200">
                <a:highlight>
                  <a:schemeClr val="lt1"/>
                </a:highlight>
              </a:rPr>
              <a:t>Now you need to combine your key words into a sentence describing the strategy in non-biological terms.</a:t>
            </a:r>
            <a:endParaRPr sz="3200">
              <a:highlight>
                <a:schemeClr val="lt1"/>
              </a:highlight>
            </a:endParaRPr>
          </a:p>
        </p:txBody>
      </p:sp>
      <p:pic>
        <p:nvPicPr>
          <p:cNvPr id="236" name="Google Shape;236;p37"/>
          <p:cNvPicPr preferRelativeResize="0"/>
          <p:nvPr/>
        </p:nvPicPr>
        <p:blipFill>
          <a:blip r:embed="rId3">
            <a:alphaModFix/>
          </a:blip>
          <a:stretch>
            <a:fillRect/>
          </a:stretch>
        </p:blipFill>
        <p:spPr>
          <a:xfrm>
            <a:off x="8241800" y="943400"/>
            <a:ext cx="3534600" cy="362296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463700" y="2065033"/>
            <a:ext cx="11360800" cy="763600"/>
          </a:xfrm>
          <a:prstGeom prst="rect">
            <a:avLst/>
          </a:prstGeom>
        </p:spPr>
        <p:txBody>
          <a:bodyPr spcFirstLastPara="1" vert="horz" wrap="square" lIns="121900" tIns="121900" rIns="121900" bIns="121900" rtlCol="0" anchor="t" anchorCtr="0">
            <a:noAutofit/>
          </a:bodyPr>
          <a:lstStyle/>
          <a:p>
            <a:pPr>
              <a:buSzPts val="990"/>
            </a:pPr>
            <a:r>
              <a:rPr lang="en" sz="2960"/>
              <a:t>You might have written the following:</a:t>
            </a:r>
            <a:endParaRPr sz="2960"/>
          </a:p>
          <a:p>
            <a:pPr>
              <a:buSzPts val="990"/>
            </a:pPr>
            <a:endParaRPr sz="2960"/>
          </a:p>
        </p:txBody>
      </p:sp>
      <p:sp>
        <p:nvSpPr>
          <p:cNvPr id="242" name="Google Shape;242;p38"/>
          <p:cNvSpPr txBox="1">
            <a:spLocks noGrp="1"/>
          </p:cNvSpPr>
          <p:nvPr>
            <p:ph type="body" idx="1"/>
          </p:nvPr>
        </p:nvSpPr>
        <p:spPr>
          <a:xfrm>
            <a:off x="463700" y="3267967"/>
            <a:ext cx="7741600" cy="27844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b="1"/>
              <a:t>Arrange light receptors (cameras) in an array pattern to increase range of motion detection.</a:t>
            </a:r>
            <a:endParaRPr/>
          </a:p>
        </p:txBody>
      </p:sp>
      <p:pic>
        <p:nvPicPr>
          <p:cNvPr id="243" name="Google Shape;243;p38"/>
          <p:cNvPicPr preferRelativeResize="0"/>
          <p:nvPr/>
        </p:nvPicPr>
        <p:blipFill>
          <a:blip r:embed="rId3">
            <a:alphaModFix/>
          </a:blip>
          <a:stretch>
            <a:fillRect/>
          </a:stretch>
        </p:blipFill>
        <p:spPr>
          <a:xfrm>
            <a:off x="8136033" y="1617518"/>
            <a:ext cx="3534600" cy="362296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BC8A14-EED7-74EC-E7DA-4F1EBD29F9DB}"/>
              </a:ext>
            </a:extLst>
          </p:cNvPr>
          <p:cNvPicPr>
            <a:picLocks noChangeAspect="1"/>
          </p:cNvPicPr>
          <p:nvPr/>
        </p:nvPicPr>
        <p:blipFill>
          <a:blip r:embed="rId2"/>
          <a:stretch>
            <a:fillRect/>
          </a:stretch>
        </p:blipFill>
        <p:spPr>
          <a:xfrm>
            <a:off x="1140541" y="705372"/>
            <a:ext cx="9384579" cy="6152628"/>
          </a:xfrm>
          <a:prstGeom prst="rect">
            <a:avLst/>
          </a:prstGeom>
        </p:spPr>
      </p:pic>
      <p:sp>
        <p:nvSpPr>
          <p:cNvPr id="4" name="Title 1">
            <a:extLst>
              <a:ext uri="{FF2B5EF4-FFF2-40B4-BE49-F238E27FC236}">
                <a16:creationId xmlns:a16="http://schemas.microsoft.com/office/drawing/2014/main" id="{9F214C18-4D14-1051-FF4C-A01D01C2C35B}"/>
              </a:ext>
            </a:extLst>
          </p:cNvPr>
          <p:cNvSpPr txBox="1">
            <a:spLocks/>
          </p:cNvSpPr>
          <p:nvPr/>
        </p:nvSpPr>
        <p:spPr>
          <a:xfrm>
            <a:off x="-1" y="-2514"/>
            <a:ext cx="12191999" cy="707886"/>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b="1" dirty="0"/>
              <a:t>Add your data to the </a:t>
            </a:r>
            <a:r>
              <a:rPr lang="en-GB" sz="4300" b="1" dirty="0" err="1"/>
              <a:t>NatEnt</a:t>
            </a:r>
            <a:r>
              <a:rPr lang="en-GB" sz="4300" b="1" dirty="0"/>
              <a:t> platform</a:t>
            </a:r>
          </a:p>
        </p:txBody>
      </p:sp>
      <p:sp>
        <p:nvSpPr>
          <p:cNvPr id="9" name="Arrow: Right 8">
            <a:extLst>
              <a:ext uri="{FF2B5EF4-FFF2-40B4-BE49-F238E27FC236}">
                <a16:creationId xmlns:a16="http://schemas.microsoft.com/office/drawing/2014/main" id="{08ACB153-84A4-178C-895D-A7AAC317A755}"/>
              </a:ext>
            </a:extLst>
          </p:cNvPr>
          <p:cNvSpPr/>
          <p:nvPr/>
        </p:nvSpPr>
        <p:spPr>
          <a:xfrm rot="20961469">
            <a:off x="128142" y="6186357"/>
            <a:ext cx="884256"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B9B20D55-2A55-6CF6-1583-5ACB8CD40189}"/>
              </a:ext>
            </a:extLst>
          </p:cNvPr>
          <p:cNvSpPr/>
          <p:nvPr/>
        </p:nvSpPr>
        <p:spPr>
          <a:xfrm rot="8188900">
            <a:off x="9343785" y="4648922"/>
            <a:ext cx="911155" cy="4326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A38DF14-6E42-93E2-4D65-E8E571B3FDD4}"/>
              </a:ext>
            </a:extLst>
          </p:cNvPr>
          <p:cNvSpPr txBox="1"/>
          <p:nvPr/>
        </p:nvSpPr>
        <p:spPr>
          <a:xfrm>
            <a:off x="9300808" y="3804769"/>
            <a:ext cx="2539285" cy="646331"/>
          </a:xfrm>
          <a:prstGeom prst="rect">
            <a:avLst/>
          </a:prstGeom>
          <a:solidFill>
            <a:schemeClr val="accent2">
              <a:lumMod val="60000"/>
              <a:lumOff val="40000"/>
            </a:schemeClr>
          </a:solidFill>
        </p:spPr>
        <p:txBody>
          <a:bodyPr wrap="none" rtlCol="0">
            <a:spAutoFit/>
          </a:bodyPr>
          <a:lstStyle/>
          <a:p>
            <a:r>
              <a:rPr lang="en-GB" dirty="0"/>
              <a:t>Add Natural Strategy and</a:t>
            </a:r>
          </a:p>
          <a:p>
            <a:r>
              <a:rPr lang="en-GB" dirty="0"/>
              <a:t>Design Principle</a:t>
            </a:r>
          </a:p>
        </p:txBody>
      </p:sp>
    </p:spTree>
    <p:extLst>
      <p:ext uri="{BB962C8B-B14F-4D97-AF65-F5344CB8AC3E}">
        <p14:creationId xmlns:p14="http://schemas.microsoft.com/office/powerpoint/2010/main" val="8083109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7</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Create Your Design Solution – part 1</a:t>
            </a:r>
          </a:p>
        </p:txBody>
      </p:sp>
      <p:sp>
        <p:nvSpPr>
          <p:cNvPr id="6" name="TextBox 5">
            <a:extLst>
              <a:ext uri="{FF2B5EF4-FFF2-40B4-BE49-F238E27FC236}">
                <a16:creationId xmlns:a16="http://schemas.microsoft.com/office/drawing/2014/main" id="{18B76BEA-7444-8946-96FE-7FA91380DFDE}"/>
              </a:ext>
            </a:extLst>
          </p:cNvPr>
          <p:cNvSpPr txBox="1"/>
          <p:nvPr/>
        </p:nvSpPr>
        <p:spPr>
          <a:xfrm>
            <a:off x="3422073" y="1217342"/>
            <a:ext cx="5347854" cy="923330"/>
          </a:xfrm>
          <a:prstGeom prst="rect">
            <a:avLst/>
          </a:prstGeom>
          <a:solidFill>
            <a:schemeClr val="accent2">
              <a:lumMod val="60000"/>
              <a:lumOff val="40000"/>
            </a:schemeClr>
          </a:solidFill>
        </p:spPr>
        <p:txBody>
          <a:bodyPr wrap="square" rtlCol="0">
            <a:spAutoFit/>
          </a:bodyPr>
          <a:lstStyle/>
          <a:p>
            <a:pPr algn="ctr"/>
            <a:r>
              <a:rPr lang="en-GB" sz="5400" dirty="0"/>
              <a:t>CREATE PHASE</a:t>
            </a:r>
          </a:p>
        </p:txBody>
      </p:sp>
    </p:spTree>
    <p:extLst>
      <p:ext uri="{BB962C8B-B14F-4D97-AF65-F5344CB8AC3E}">
        <p14:creationId xmlns:p14="http://schemas.microsoft.com/office/powerpoint/2010/main" val="31723062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2">
              <a:lumMod val="60000"/>
              <a:lumOff val="40000"/>
            </a:schemeClr>
          </a:solidFill>
        </p:spPr>
        <p:txBody>
          <a:bodyPr>
            <a:normAutofit/>
          </a:bodyPr>
          <a:lstStyle/>
          <a:p>
            <a:r>
              <a:rPr lang="en-GB" sz="4000" b="1" dirty="0"/>
              <a:t>Finding Inspiration</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228366" y="1541896"/>
            <a:ext cx="2283341" cy="4255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Check out the Youth Design Challenge.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Select one solution you like and explain why.</a:t>
            </a:r>
          </a:p>
        </p:txBody>
      </p:sp>
      <p:pic>
        <p:nvPicPr>
          <p:cNvPr id="6" name="Picture 5">
            <a:extLst>
              <a:ext uri="{FF2B5EF4-FFF2-40B4-BE49-F238E27FC236}">
                <a16:creationId xmlns:a16="http://schemas.microsoft.com/office/drawing/2014/main" id="{A7FF0037-B67D-8968-8383-5AD46757F3C9}"/>
              </a:ext>
            </a:extLst>
          </p:cNvPr>
          <p:cNvPicPr>
            <a:picLocks noChangeAspect="1"/>
          </p:cNvPicPr>
          <p:nvPr/>
        </p:nvPicPr>
        <p:blipFill>
          <a:blip r:embed="rId2"/>
          <a:stretch>
            <a:fillRect/>
          </a:stretch>
        </p:blipFill>
        <p:spPr>
          <a:xfrm>
            <a:off x="2502471" y="855687"/>
            <a:ext cx="9680293" cy="4580095"/>
          </a:xfrm>
          <a:prstGeom prst="rect">
            <a:avLst/>
          </a:prstGeom>
        </p:spPr>
      </p:pic>
      <p:sp>
        <p:nvSpPr>
          <p:cNvPr id="9" name="TextBox 8">
            <a:extLst>
              <a:ext uri="{FF2B5EF4-FFF2-40B4-BE49-F238E27FC236}">
                <a16:creationId xmlns:a16="http://schemas.microsoft.com/office/drawing/2014/main" id="{FCD10CFC-D2E5-6E31-4CAB-5BBE66652D70}"/>
              </a:ext>
            </a:extLst>
          </p:cNvPr>
          <p:cNvSpPr txBox="1"/>
          <p:nvPr/>
        </p:nvSpPr>
        <p:spPr>
          <a:xfrm>
            <a:off x="2502470" y="5797716"/>
            <a:ext cx="9578694" cy="461665"/>
          </a:xfrm>
          <a:prstGeom prst="rect">
            <a:avLst/>
          </a:prstGeom>
          <a:noFill/>
        </p:spPr>
        <p:txBody>
          <a:bodyPr wrap="square">
            <a:spAutoFit/>
          </a:bodyPr>
          <a:lstStyle/>
          <a:p>
            <a:r>
              <a:rPr lang="en-GB" sz="2400" dirty="0"/>
              <a:t>https://youthchallenge.biomimicry.org/en/custom/ydcgallery/directory</a:t>
            </a:r>
          </a:p>
        </p:txBody>
      </p:sp>
    </p:spTree>
    <p:extLst>
      <p:ext uri="{BB962C8B-B14F-4D97-AF65-F5344CB8AC3E}">
        <p14:creationId xmlns:p14="http://schemas.microsoft.com/office/powerpoint/2010/main" val="4674140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4BCF-822B-5718-E86E-18586D44554F}"/>
              </a:ext>
            </a:extLst>
          </p:cNvPr>
          <p:cNvSpPr>
            <a:spLocks noGrp="1"/>
          </p:cNvSpPr>
          <p:nvPr>
            <p:ph type="title"/>
          </p:nvPr>
        </p:nvSpPr>
        <p:spPr>
          <a:xfrm>
            <a:off x="0" y="1"/>
            <a:ext cx="12192000" cy="655781"/>
          </a:xfrm>
          <a:solidFill>
            <a:schemeClr val="accent2">
              <a:lumMod val="60000"/>
              <a:lumOff val="40000"/>
            </a:schemeClr>
          </a:solidFill>
        </p:spPr>
        <p:txBody>
          <a:bodyPr>
            <a:normAutofit/>
          </a:bodyPr>
          <a:lstStyle/>
          <a:p>
            <a:r>
              <a:rPr lang="en-GB" sz="4000" b="1" dirty="0"/>
              <a:t>Creating your Design Solution</a:t>
            </a:r>
          </a:p>
        </p:txBody>
      </p:sp>
      <p:sp>
        <p:nvSpPr>
          <p:cNvPr id="10" name="Content Placeholder 2">
            <a:extLst>
              <a:ext uri="{FF2B5EF4-FFF2-40B4-BE49-F238E27FC236}">
                <a16:creationId xmlns:a16="http://schemas.microsoft.com/office/drawing/2014/main" id="{31808590-A81C-49EA-7CE9-109889D65339}"/>
              </a:ext>
            </a:extLst>
          </p:cNvPr>
          <p:cNvSpPr txBox="1">
            <a:spLocks/>
          </p:cNvSpPr>
          <p:nvPr/>
        </p:nvSpPr>
        <p:spPr>
          <a:xfrm>
            <a:off x="683490" y="1025236"/>
            <a:ext cx="10233891" cy="47724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You are now ready to start planning your Challenge solution using your nature inspired ideas.</a:t>
            </a:r>
          </a:p>
          <a:p>
            <a:pPr marL="0" indent="0">
              <a:buNone/>
            </a:pPr>
            <a:endParaRPr lang="en-GB" dirty="0"/>
          </a:p>
          <a:p>
            <a:pPr marL="0" indent="0">
              <a:buNone/>
            </a:pPr>
            <a:r>
              <a:rPr lang="en-GB" dirty="0"/>
              <a:t>Try the following:</a:t>
            </a:r>
          </a:p>
          <a:p>
            <a:r>
              <a:rPr lang="en-GB" b="1" dirty="0"/>
              <a:t>Brainstorm</a:t>
            </a:r>
            <a:r>
              <a:rPr lang="en-GB" dirty="0"/>
              <a:t> some ideas on sheets of A3 paper.</a:t>
            </a:r>
          </a:p>
          <a:p>
            <a:r>
              <a:rPr lang="en-GB" b="1" dirty="0"/>
              <a:t>Look at each other’s ideas</a:t>
            </a:r>
            <a:r>
              <a:rPr lang="en-GB" dirty="0"/>
              <a:t>, what is good, what is not so good.</a:t>
            </a:r>
          </a:p>
          <a:p>
            <a:r>
              <a:rPr lang="en-GB" b="1" dirty="0"/>
              <a:t>Build on each other’s ideas</a:t>
            </a:r>
            <a:r>
              <a:rPr lang="en-GB" dirty="0"/>
              <a:t>. Mix up your ideas, try a bit of one nixed with a bit of another.</a:t>
            </a:r>
          </a:p>
          <a:p>
            <a:r>
              <a:rPr lang="en-GB" b="1" dirty="0"/>
              <a:t>Start drawing/diagramming </a:t>
            </a:r>
            <a:r>
              <a:rPr lang="en-GB" dirty="0"/>
              <a:t>your Design Solution ideas.</a:t>
            </a:r>
          </a:p>
          <a:p>
            <a:r>
              <a:rPr lang="en-GB" dirty="0"/>
              <a:t>What you think of first might not be the best…</a:t>
            </a:r>
            <a:r>
              <a:rPr lang="en-GB" b="1" dirty="0"/>
              <a:t>SO KEEP GOING!</a:t>
            </a:r>
          </a:p>
        </p:txBody>
      </p:sp>
    </p:spTree>
    <p:extLst>
      <p:ext uri="{BB962C8B-B14F-4D97-AF65-F5344CB8AC3E}">
        <p14:creationId xmlns:p14="http://schemas.microsoft.com/office/powerpoint/2010/main" val="8477292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53B-4F36-534F-3674-D6E069FCC457}"/>
              </a:ext>
            </a:extLst>
          </p:cNvPr>
          <p:cNvSpPr>
            <a:spLocks noGrp="1"/>
          </p:cNvSpPr>
          <p:nvPr>
            <p:ph type="ctrTitle"/>
          </p:nvPr>
        </p:nvSpPr>
        <p:spPr/>
        <p:txBody>
          <a:bodyPr/>
          <a:lstStyle/>
          <a:p>
            <a:r>
              <a:rPr lang="en-GB" dirty="0"/>
              <a:t>Session 8</a:t>
            </a:r>
          </a:p>
        </p:txBody>
      </p:sp>
      <p:sp>
        <p:nvSpPr>
          <p:cNvPr id="3" name="Subtitle 2">
            <a:extLst>
              <a:ext uri="{FF2B5EF4-FFF2-40B4-BE49-F238E27FC236}">
                <a16:creationId xmlns:a16="http://schemas.microsoft.com/office/drawing/2014/main" id="{B1CAF5A7-9E36-D386-D863-A271F00178FC}"/>
              </a:ext>
            </a:extLst>
          </p:cNvPr>
          <p:cNvSpPr>
            <a:spLocks noGrp="1"/>
          </p:cNvSpPr>
          <p:nvPr>
            <p:ph type="subTitle" idx="1"/>
          </p:nvPr>
        </p:nvSpPr>
        <p:spPr/>
        <p:txBody>
          <a:bodyPr/>
          <a:lstStyle/>
          <a:p>
            <a:r>
              <a:rPr lang="en-GB" dirty="0"/>
              <a:t>Create Your Design Solution – part 2</a:t>
            </a:r>
          </a:p>
        </p:txBody>
      </p:sp>
      <p:sp>
        <p:nvSpPr>
          <p:cNvPr id="6" name="TextBox 5">
            <a:extLst>
              <a:ext uri="{FF2B5EF4-FFF2-40B4-BE49-F238E27FC236}">
                <a16:creationId xmlns:a16="http://schemas.microsoft.com/office/drawing/2014/main" id="{18B76BEA-7444-8946-96FE-7FA91380DFDE}"/>
              </a:ext>
            </a:extLst>
          </p:cNvPr>
          <p:cNvSpPr txBox="1"/>
          <p:nvPr/>
        </p:nvSpPr>
        <p:spPr>
          <a:xfrm>
            <a:off x="3422073" y="1217342"/>
            <a:ext cx="5347854" cy="923330"/>
          </a:xfrm>
          <a:prstGeom prst="rect">
            <a:avLst/>
          </a:prstGeom>
          <a:solidFill>
            <a:schemeClr val="accent2">
              <a:lumMod val="60000"/>
              <a:lumOff val="40000"/>
            </a:schemeClr>
          </a:solidFill>
        </p:spPr>
        <p:txBody>
          <a:bodyPr wrap="square" rtlCol="0">
            <a:spAutoFit/>
          </a:bodyPr>
          <a:lstStyle/>
          <a:p>
            <a:pPr algn="ctr"/>
            <a:r>
              <a:rPr lang="en-GB" sz="5400" dirty="0"/>
              <a:t>CREATE PHASE</a:t>
            </a:r>
          </a:p>
        </p:txBody>
      </p:sp>
    </p:spTree>
    <p:extLst>
      <p:ext uri="{BB962C8B-B14F-4D97-AF65-F5344CB8AC3E}">
        <p14:creationId xmlns:p14="http://schemas.microsoft.com/office/powerpoint/2010/main" val="4112190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TotalTime>
  <Words>7302</Words>
  <Application>Microsoft Office PowerPoint</Application>
  <PresentationFormat>Widescreen</PresentationFormat>
  <Paragraphs>689</Paragraphs>
  <Slides>115</Slides>
  <Notes>40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115</vt:i4>
      </vt:variant>
    </vt:vector>
  </HeadingPairs>
  <TitlesOfParts>
    <vt:vector size="120" baseType="lpstr">
      <vt:lpstr>Arial</vt:lpstr>
      <vt:lpstr>Calibri</vt:lpstr>
      <vt:lpstr>Calibri Light</vt:lpstr>
      <vt:lpstr>OpenSans</vt:lpstr>
      <vt:lpstr>Office Theme</vt:lpstr>
      <vt:lpstr>PowerPoint Presentation</vt:lpstr>
      <vt:lpstr>Overview of Sessions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guess what innovations each of these inspired?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3</vt:lpstr>
      <vt:lpstr>PowerPoint Presentation</vt:lpstr>
      <vt:lpstr>PowerPoint Presentation</vt:lpstr>
      <vt:lpstr>PowerPoint Presentation</vt:lpstr>
      <vt:lpstr>PowerPoint Presentation</vt:lpstr>
      <vt:lpstr>PowerPoint Presentation</vt:lpstr>
      <vt:lpstr>PowerPoint Presentation</vt:lpstr>
      <vt:lpstr>Session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Functions does your Challenge need?</vt:lpstr>
      <vt:lpstr>PowerPoint Presentation</vt:lpstr>
      <vt:lpstr>PowerPoint Presentation</vt:lpstr>
      <vt:lpstr>PowerPoint Presentation</vt:lpstr>
      <vt:lpstr>Session 5</vt:lpstr>
      <vt:lpstr>PowerPoint Presentation</vt:lpstr>
      <vt:lpstr>PowerPoint Presentation</vt:lpstr>
      <vt:lpstr>PowerPoint Presentation</vt:lpstr>
      <vt:lpstr>PowerPoint Presentation</vt:lpstr>
      <vt:lpstr>How to Record your Research?</vt:lpstr>
      <vt:lpstr>How to Record your Research?</vt:lpstr>
      <vt:lpstr>Session 6</vt:lpstr>
      <vt:lpstr>PowerPoint Presentation</vt:lpstr>
      <vt:lpstr>How to Record your Research?</vt:lpstr>
      <vt:lpstr>PowerPoint Presentation</vt:lpstr>
      <vt:lpstr>The Pitcher Plant - strategy</vt:lpstr>
      <vt:lpstr>The Pitcher Plant - strategy</vt:lpstr>
      <vt:lpstr>Design Principle</vt:lpstr>
      <vt:lpstr>Want to learn more - watch the short video clip</vt:lpstr>
      <vt:lpstr>PowerPoint Presentation</vt:lpstr>
      <vt:lpstr>Here is the description of the strategy  used by the Namib Beetle to collect water.</vt:lpstr>
      <vt:lpstr>PowerPoint Presentation</vt:lpstr>
      <vt:lpstr>PowerPoint Presentation</vt:lpstr>
      <vt:lpstr>PowerPoint Presentation</vt:lpstr>
      <vt:lpstr>You should have noted the following key words: </vt:lpstr>
      <vt:lpstr>You might have written the following: </vt:lpstr>
      <vt:lpstr>Want to learn more - watch this short video clip </vt:lpstr>
      <vt:lpstr>PowerPoint Presentation</vt:lpstr>
      <vt:lpstr>Here is the description of the strategy used by rainforest ecosystems to maintain symbiotic relationships.</vt:lpstr>
      <vt:lpstr>PowerPoint Presentation</vt:lpstr>
      <vt:lpstr>PowerPoint Presentation</vt:lpstr>
      <vt:lpstr>You should have noted the following key words: </vt:lpstr>
      <vt:lpstr>You might have written the following: </vt:lpstr>
      <vt:lpstr>PowerPoint Presentation</vt:lpstr>
      <vt:lpstr>Here is the description of the strategy used by insects to increase their field of vision.</vt:lpstr>
      <vt:lpstr>PowerPoint Presentation</vt:lpstr>
      <vt:lpstr>PowerPoint Presentation</vt:lpstr>
      <vt:lpstr>You should have noted the following key words: </vt:lpstr>
      <vt:lpstr>You might have written the following: </vt:lpstr>
      <vt:lpstr>PowerPoint Presentation</vt:lpstr>
      <vt:lpstr>Session 7</vt:lpstr>
      <vt:lpstr>Finding Inspiration</vt:lpstr>
      <vt:lpstr>Creating your Design Solution</vt:lpstr>
      <vt:lpstr>Session 8</vt:lpstr>
      <vt:lpstr>Refining Your Design Solution</vt:lpstr>
      <vt:lpstr>PowerPoint Presentation</vt:lpstr>
      <vt:lpstr>PowerPoint Presentation</vt:lpstr>
      <vt:lpstr>PowerPoint Presentation</vt:lpstr>
      <vt:lpstr>PowerPoint Presentation</vt:lpstr>
      <vt:lpstr>Creating your Design Solution</vt:lpstr>
      <vt:lpstr>Share your Design Solution</vt:lpstr>
      <vt:lpstr>Session 9</vt:lpstr>
      <vt:lpstr>Evaluating and Improving</vt:lpstr>
      <vt:lpstr>Evaluating and Improving</vt:lpstr>
      <vt:lpstr>Share your review</vt:lpstr>
      <vt:lpstr>Session 10</vt:lpstr>
      <vt:lpstr>Taking your Design Solution forward</vt:lpstr>
      <vt:lpstr>Creating a Pitch Deck</vt:lpstr>
      <vt:lpstr>Creating a Pitch Deck</vt:lpstr>
      <vt:lpstr>Share your Pitch Deck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dc:title>
  <dc:creator>Richard Dawson</dc:creator>
  <cp:lastModifiedBy>Richard Dawson</cp:lastModifiedBy>
  <cp:revision>146</cp:revision>
  <dcterms:created xsi:type="dcterms:W3CDTF">2022-08-04T05:33:59Z</dcterms:created>
  <dcterms:modified xsi:type="dcterms:W3CDTF">2023-01-25T15:15:57Z</dcterms:modified>
</cp:coreProperties>
</file>